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5"/>
  </p:handoutMasterIdLst>
  <p:sldIdLst>
    <p:sldId id="265" r:id="rId2"/>
    <p:sldId id="257" r:id="rId3"/>
    <p:sldId id="258" r:id="rId4"/>
    <p:sldId id="260" r:id="rId5"/>
    <p:sldId id="259" r:id="rId6"/>
    <p:sldId id="261" r:id="rId7"/>
    <p:sldId id="269" r:id="rId8"/>
    <p:sldId id="270" r:id="rId9"/>
    <p:sldId id="262" r:id="rId10"/>
    <p:sldId id="263" r:id="rId11"/>
    <p:sldId id="271" r:id="rId12"/>
    <p:sldId id="266" r:id="rId13"/>
    <p:sldId id="267" r:id="rId14"/>
    <p:sldId id="268" r:id="rId15"/>
    <p:sldId id="294" r:id="rId16"/>
    <p:sldId id="274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91" r:id="rId29"/>
    <p:sldId id="290" r:id="rId30"/>
    <p:sldId id="288" r:id="rId31"/>
    <p:sldId id="292" r:id="rId32"/>
    <p:sldId id="293" r:id="rId33"/>
    <p:sldId id="264" r:id="rId34"/>
  </p:sldIdLst>
  <p:sldSz cx="9144000" cy="6858000" type="screen4x3"/>
  <p:notesSz cx="6888163" cy="100203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88" d="100"/>
          <a:sy n="88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2EC4E-8F79-47E2-9C76-5DC46706FACC}" type="doc">
      <dgm:prSet loTypeId="urn:microsoft.com/office/officeart/2005/8/layout/radial5" loCatId="cycle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hr-HR"/>
        </a:p>
      </dgm:t>
    </dgm:pt>
    <dgm:pt modelId="{408D0FA7-B1C2-404D-95A8-F097AC8B038A}">
      <dgm:prSet phldrT="[Text]" custT="1"/>
      <dgm:spPr/>
      <dgm:t>
        <a:bodyPr/>
        <a:lstStyle/>
        <a:p>
          <a:r>
            <a:rPr lang="hr-HR" sz="1800" b="1" smtClean="0">
              <a:latin typeface="Georgia" pitchFamily="18" charset="0"/>
            </a:rPr>
            <a:t>KURIKULUM</a:t>
          </a:r>
          <a:endParaRPr lang="hr-HR" sz="1800" b="1" dirty="0">
            <a:latin typeface="Georgia" pitchFamily="18" charset="0"/>
          </a:endParaRPr>
        </a:p>
      </dgm:t>
    </dgm:pt>
    <dgm:pt modelId="{0940F4C0-FBEB-476D-B827-79829D56B968}" type="parTrans" cxnId="{8EB6B85C-451C-466B-BD05-EFE8F1FF8F6E}">
      <dgm:prSet/>
      <dgm:spPr/>
      <dgm:t>
        <a:bodyPr/>
        <a:lstStyle/>
        <a:p>
          <a:endParaRPr lang="hr-HR"/>
        </a:p>
      </dgm:t>
    </dgm:pt>
    <dgm:pt modelId="{4344C97B-211F-4601-A4A6-5BB9F2DC65D2}" type="sibTrans" cxnId="{8EB6B85C-451C-466B-BD05-EFE8F1FF8F6E}">
      <dgm:prSet/>
      <dgm:spPr/>
      <dgm:t>
        <a:bodyPr/>
        <a:lstStyle/>
        <a:p>
          <a:endParaRPr lang="hr-HR"/>
        </a:p>
      </dgm:t>
    </dgm:pt>
    <dgm:pt modelId="{4A337C85-6DA1-4C7B-BCFB-33FEFA17D879}">
      <dgm:prSet phldrT="[Text]" custT="1"/>
      <dgm:spPr/>
      <dgm:t>
        <a:bodyPr/>
        <a:lstStyle/>
        <a:p>
          <a:r>
            <a:rPr lang="hr-HR" sz="1600" smtClean="0">
              <a:latin typeface="Georgia" pitchFamily="18" charset="0"/>
            </a:rPr>
            <a:t>Živjeti zdravo </a:t>
          </a:r>
          <a:endParaRPr lang="hr-HR" sz="1600" dirty="0">
            <a:latin typeface="Georgia" pitchFamily="18" charset="0"/>
          </a:endParaRPr>
        </a:p>
      </dgm:t>
    </dgm:pt>
    <dgm:pt modelId="{A75B7E3A-6B09-4F89-8016-2E27F58D1411}" type="parTrans" cxnId="{19094315-E30E-47F8-958E-C79B5028FD32}">
      <dgm:prSet/>
      <dgm:spPr/>
      <dgm:t>
        <a:bodyPr/>
        <a:lstStyle/>
        <a:p>
          <a:endParaRPr lang="hr-HR"/>
        </a:p>
      </dgm:t>
    </dgm:pt>
    <dgm:pt modelId="{7E443E41-8597-4BC4-AE3A-A3EF0F050B9D}" type="sibTrans" cxnId="{19094315-E30E-47F8-958E-C79B5028FD32}">
      <dgm:prSet/>
      <dgm:spPr/>
      <dgm:t>
        <a:bodyPr/>
        <a:lstStyle/>
        <a:p>
          <a:endParaRPr lang="hr-HR"/>
        </a:p>
      </dgm:t>
    </dgm:pt>
    <dgm:pt modelId="{D7830CC5-6597-46E8-98D8-74785A057626}">
      <dgm:prSet phldrT="[Text]" custT="1"/>
      <dgm:spPr/>
      <dgm:t>
        <a:bodyPr/>
        <a:lstStyle/>
        <a:p>
          <a:r>
            <a:rPr lang="hr-HR" sz="1400" dirty="0" smtClean="0">
              <a:latin typeface="Georgia" pitchFamily="18" charset="0"/>
            </a:rPr>
            <a:t>Spolna/rodna ravnopravnost i odgovorno spolno ponašanje </a:t>
          </a:r>
          <a:endParaRPr lang="hr-HR" sz="1400" dirty="0">
            <a:latin typeface="Georgia" pitchFamily="18" charset="0"/>
          </a:endParaRPr>
        </a:p>
      </dgm:t>
    </dgm:pt>
    <dgm:pt modelId="{7269FF40-0C4A-464F-B981-B583F0A2515B}" type="parTrans" cxnId="{9A689850-BB19-4A7D-9207-1DA94EA7215E}">
      <dgm:prSet/>
      <dgm:spPr/>
      <dgm:t>
        <a:bodyPr/>
        <a:lstStyle/>
        <a:p>
          <a:endParaRPr lang="hr-HR"/>
        </a:p>
      </dgm:t>
    </dgm:pt>
    <dgm:pt modelId="{3A76261A-F03D-4D3F-8C0B-3F08AB50A1AA}" type="sibTrans" cxnId="{9A689850-BB19-4A7D-9207-1DA94EA7215E}">
      <dgm:prSet/>
      <dgm:spPr/>
      <dgm:t>
        <a:bodyPr/>
        <a:lstStyle/>
        <a:p>
          <a:endParaRPr lang="hr-HR"/>
        </a:p>
      </dgm:t>
    </dgm:pt>
    <dgm:pt modelId="{49C7D9A5-C107-46B9-9397-80F80C4D8FDE}">
      <dgm:prSet phldrT="[Text]" custT="1"/>
      <dgm:spPr/>
      <dgm:t>
        <a:bodyPr/>
        <a:lstStyle/>
        <a:p>
          <a:r>
            <a:rPr lang="hr-HR" sz="1600" smtClean="0">
              <a:latin typeface="Georgia" pitchFamily="18" charset="0"/>
            </a:rPr>
            <a:t>Prevencija nasilničkog ponašanja </a:t>
          </a:r>
          <a:endParaRPr lang="hr-HR" sz="1600" dirty="0">
            <a:latin typeface="Georgia" pitchFamily="18" charset="0"/>
          </a:endParaRPr>
        </a:p>
      </dgm:t>
    </dgm:pt>
    <dgm:pt modelId="{12360191-FDC0-4864-A5CF-AF2DAD117D06}" type="parTrans" cxnId="{33158211-5483-4D4B-A45F-492DEFED1878}">
      <dgm:prSet/>
      <dgm:spPr/>
      <dgm:t>
        <a:bodyPr/>
        <a:lstStyle/>
        <a:p>
          <a:endParaRPr lang="hr-HR"/>
        </a:p>
      </dgm:t>
    </dgm:pt>
    <dgm:pt modelId="{F2E573EF-3FD2-4215-9CAD-B2C209688106}" type="sibTrans" cxnId="{33158211-5483-4D4B-A45F-492DEFED1878}">
      <dgm:prSet/>
      <dgm:spPr/>
      <dgm:t>
        <a:bodyPr/>
        <a:lstStyle/>
        <a:p>
          <a:endParaRPr lang="hr-HR"/>
        </a:p>
      </dgm:t>
    </dgm:pt>
    <dgm:pt modelId="{47E886E9-8D83-429C-B012-5904B19BD040}">
      <dgm:prSet phldrT="[Text]" custT="1"/>
      <dgm:spPr/>
      <dgm:t>
        <a:bodyPr/>
        <a:lstStyle/>
        <a:p>
          <a:r>
            <a:rPr lang="hr-HR" sz="1600" dirty="0" smtClean="0">
              <a:latin typeface="Georgia" pitchFamily="18" charset="0"/>
            </a:rPr>
            <a:t>Prevencija ovisnosti </a:t>
          </a:r>
          <a:endParaRPr lang="hr-HR" sz="1600" dirty="0">
            <a:latin typeface="Georgia" pitchFamily="18" charset="0"/>
          </a:endParaRPr>
        </a:p>
      </dgm:t>
    </dgm:pt>
    <dgm:pt modelId="{58BF1645-A88D-462C-A597-42C621BE0B65}" type="parTrans" cxnId="{C96EB8B3-769E-4D85-B7BC-D5AA565BEA8D}">
      <dgm:prSet/>
      <dgm:spPr/>
      <dgm:t>
        <a:bodyPr/>
        <a:lstStyle/>
        <a:p>
          <a:endParaRPr lang="hr-HR"/>
        </a:p>
      </dgm:t>
    </dgm:pt>
    <dgm:pt modelId="{EDB10FA6-30AC-487D-92CD-4DF005FFBFE5}" type="sibTrans" cxnId="{C96EB8B3-769E-4D85-B7BC-D5AA565BEA8D}">
      <dgm:prSet/>
      <dgm:spPr/>
      <dgm:t>
        <a:bodyPr/>
        <a:lstStyle/>
        <a:p>
          <a:endParaRPr lang="hr-HR"/>
        </a:p>
      </dgm:t>
    </dgm:pt>
    <dgm:pt modelId="{4040F0F6-9699-4DA1-AF5E-663ABBB9E007}" type="pres">
      <dgm:prSet presAssocID="{F342EC4E-8F79-47E2-9C76-5DC46706FA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601A5FC-FE5D-4A34-9ED9-9C5941044BE1}" type="pres">
      <dgm:prSet presAssocID="{408D0FA7-B1C2-404D-95A8-F097AC8B038A}" presName="centerShape" presStyleLbl="node0" presStyleIdx="0" presStyleCnt="1" custScaleX="259157" custScaleY="86474" custLinFactNeighborX="-2551"/>
      <dgm:spPr/>
      <dgm:t>
        <a:bodyPr/>
        <a:lstStyle/>
        <a:p>
          <a:endParaRPr lang="hr-HR"/>
        </a:p>
      </dgm:t>
    </dgm:pt>
    <dgm:pt modelId="{982FE58F-12BA-4D52-A8D8-317C2838B0A7}" type="pres">
      <dgm:prSet presAssocID="{A75B7E3A-6B09-4F89-8016-2E27F58D1411}" presName="parTrans" presStyleLbl="sibTrans2D1" presStyleIdx="0" presStyleCnt="4" custScaleX="117244"/>
      <dgm:spPr/>
      <dgm:t>
        <a:bodyPr/>
        <a:lstStyle/>
        <a:p>
          <a:endParaRPr lang="hr-HR"/>
        </a:p>
      </dgm:t>
    </dgm:pt>
    <dgm:pt modelId="{4ACFAE16-9002-40DD-8D3B-4E858DA92CDD}" type="pres">
      <dgm:prSet presAssocID="{A75B7E3A-6B09-4F89-8016-2E27F58D1411}" presName="connectorText" presStyleLbl="sibTrans2D1" presStyleIdx="0" presStyleCnt="4"/>
      <dgm:spPr/>
      <dgm:t>
        <a:bodyPr/>
        <a:lstStyle/>
        <a:p>
          <a:endParaRPr lang="hr-HR"/>
        </a:p>
      </dgm:t>
    </dgm:pt>
    <dgm:pt modelId="{31BAD783-A1E9-4324-BCBF-7FB50A0D5917}" type="pres">
      <dgm:prSet presAssocID="{4A337C85-6DA1-4C7B-BCFB-33FEFA17D879}" presName="node" presStyleLbl="node1" presStyleIdx="0" presStyleCnt="4" custScaleX="196546" custRadScaleRad="935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144DB1B-E7D6-4B2A-A67B-14314177DBC1}" type="pres">
      <dgm:prSet presAssocID="{7269FF40-0C4A-464F-B981-B583F0A2515B}" presName="parTrans" presStyleLbl="sibTrans2D1" presStyleIdx="1" presStyleCnt="4" custScaleX="155098"/>
      <dgm:spPr/>
      <dgm:t>
        <a:bodyPr/>
        <a:lstStyle/>
        <a:p>
          <a:endParaRPr lang="hr-HR"/>
        </a:p>
      </dgm:t>
    </dgm:pt>
    <dgm:pt modelId="{4418BDA1-8DA4-4A1F-82D8-64104C875B50}" type="pres">
      <dgm:prSet presAssocID="{7269FF40-0C4A-464F-B981-B583F0A2515B}" presName="connectorText" presStyleLbl="sibTrans2D1" presStyleIdx="1" presStyleCnt="4"/>
      <dgm:spPr/>
      <dgm:t>
        <a:bodyPr/>
        <a:lstStyle/>
        <a:p>
          <a:endParaRPr lang="hr-HR"/>
        </a:p>
      </dgm:t>
    </dgm:pt>
    <dgm:pt modelId="{5B5471BD-E89F-427C-B126-9134CDD89B17}" type="pres">
      <dgm:prSet presAssocID="{D7830CC5-6597-46E8-98D8-74785A057626}" presName="node" presStyleLbl="node1" presStyleIdx="1" presStyleCnt="4" custScaleX="204039" custScaleY="147365" custRadScaleRad="17746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F30D000-921A-4286-BF8E-4E8904D93A9A}" type="pres">
      <dgm:prSet presAssocID="{12360191-FDC0-4864-A5CF-AF2DAD117D06}" presName="parTrans" presStyleLbl="sibTrans2D1" presStyleIdx="2" presStyleCnt="4" custScaleX="131042"/>
      <dgm:spPr/>
      <dgm:t>
        <a:bodyPr/>
        <a:lstStyle/>
        <a:p>
          <a:endParaRPr lang="hr-HR"/>
        </a:p>
      </dgm:t>
    </dgm:pt>
    <dgm:pt modelId="{EE6333F4-EE0D-4B88-9A59-4863D998ED0D}" type="pres">
      <dgm:prSet presAssocID="{12360191-FDC0-4864-A5CF-AF2DAD117D06}" presName="connectorText" presStyleLbl="sibTrans2D1" presStyleIdx="2" presStyleCnt="4"/>
      <dgm:spPr/>
      <dgm:t>
        <a:bodyPr/>
        <a:lstStyle/>
        <a:p>
          <a:endParaRPr lang="hr-HR"/>
        </a:p>
      </dgm:t>
    </dgm:pt>
    <dgm:pt modelId="{7B4B5E3F-1BD6-458D-AFDC-B159DFFC7948}" type="pres">
      <dgm:prSet presAssocID="{49C7D9A5-C107-46B9-9397-80F80C4D8FDE}" presName="node" presStyleLbl="node1" presStyleIdx="2" presStyleCnt="4" custScaleX="214518" custRadScaleRad="92584" custRadScaleInc="-128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BDC79D-D015-42FE-A5AE-E2F1B6C0EBE0}" type="pres">
      <dgm:prSet presAssocID="{58BF1645-A88D-462C-A597-42C621BE0B65}" presName="parTrans" presStyleLbl="sibTrans2D1" presStyleIdx="3" presStyleCnt="4" custScaleX="166858"/>
      <dgm:spPr/>
      <dgm:t>
        <a:bodyPr/>
        <a:lstStyle/>
        <a:p>
          <a:endParaRPr lang="hr-HR"/>
        </a:p>
      </dgm:t>
    </dgm:pt>
    <dgm:pt modelId="{625BC89E-F66D-4F87-820A-E32A672506C3}" type="pres">
      <dgm:prSet presAssocID="{58BF1645-A88D-462C-A597-42C621BE0B65}" presName="connectorText" presStyleLbl="sibTrans2D1" presStyleIdx="3" presStyleCnt="4"/>
      <dgm:spPr/>
      <dgm:t>
        <a:bodyPr/>
        <a:lstStyle/>
        <a:p>
          <a:endParaRPr lang="hr-HR"/>
        </a:p>
      </dgm:t>
    </dgm:pt>
    <dgm:pt modelId="{DE41F357-26B3-47DC-991F-122C8A52D62E}" type="pres">
      <dgm:prSet presAssocID="{47E886E9-8D83-429C-B012-5904B19BD040}" presName="node" presStyleLbl="node1" presStyleIdx="3" presStyleCnt="4" custScaleX="208101" custRadScaleRad="18231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EE0D844-35D0-4797-B132-FA559DF9CCF3}" type="presOf" srcId="{58BF1645-A88D-462C-A597-42C621BE0B65}" destId="{625BC89E-F66D-4F87-820A-E32A672506C3}" srcOrd="1" destOrd="0" presId="urn:microsoft.com/office/officeart/2005/8/layout/radial5"/>
    <dgm:cxn modelId="{68CED7E3-4EEF-48AA-B418-2E09D4C6851F}" type="presOf" srcId="{7269FF40-0C4A-464F-B981-B583F0A2515B}" destId="{4418BDA1-8DA4-4A1F-82D8-64104C875B50}" srcOrd="1" destOrd="0" presId="urn:microsoft.com/office/officeart/2005/8/layout/radial5"/>
    <dgm:cxn modelId="{8EB6B85C-451C-466B-BD05-EFE8F1FF8F6E}" srcId="{F342EC4E-8F79-47E2-9C76-5DC46706FACC}" destId="{408D0FA7-B1C2-404D-95A8-F097AC8B038A}" srcOrd="0" destOrd="0" parTransId="{0940F4C0-FBEB-476D-B827-79829D56B968}" sibTransId="{4344C97B-211F-4601-A4A6-5BB9F2DC65D2}"/>
    <dgm:cxn modelId="{43B6597C-5B61-4A1D-88BB-CAC541CB982D}" type="presOf" srcId="{12360191-FDC0-4864-A5CF-AF2DAD117D06}" destId="{AF30D000-921A-4286-BF8E-4E8904D93A9A}" srcOrd="0" destOrd="0" presId="urn:microsoft.com/office/officeart/2005/8/layout/radial5"/>
    <dgm:cxn modelId="{6CED00E4-69F3-497B-8F5B-030BF57FD05A}" type="presOf" srcId="{F342EC4E-8F79-47E2-9C76-5DC46706FACC}" destId="{4040F0F6-9699-4DA1-AF5E-663ABBB9E007}" srcOrd="0" destOrd="0" presId="urn:microsoft.com/office/officeart/2005/8/layout/radial5"/>
    <dgm:cxn modelId="{899FF8EC-1E71-428E-9F78-BA290D137D4B}" type="presOf" srcId="{7269FF40-0C4A-464F-B981-B583F0A2515B}" destId="{A144DB1B-E7D6-4B2A-A67B-14314177DBC1}" srcOrd="0" destOrd="0" presId="urn:microsoft.com/office/officeart/2005/8/layout/radial5"/>
    <dgm:cxn modelId="{C96EB8B3-769E-4D85-B7BC-D5AA565BEA8D}" srcId="{408D0FA7-B1C2-404D-95A8-F097AC8B038A}" destId="{47E886E9-8D83-429C-B012-5904B19BD040}" srcOrd="3" destOrd="0" parTransId="{58BF1645-A88D-462C-A597-42C621BE0B65}" sibTransId="{EDB10FA6-30AC-487D-92CD-4DF005FFBFE5}"/>
    <dgm:cxn modelId="{14CE37C5-08A5-4280-85E7-C14F0C9E247F}" type="presOf" srcId="{58BF1645-A88D-462C-A597-42C621BE0B65}" destId="{11BDC79D-D015-42FE-A5AE-E2F1B6C0EBE0}" srcOrd="0" destOrd="0" presId="urn:microsoft.com/office/officeart/2005/8/layout/radial5"/>
    <dgm:cxn modelId="{6BB05D90-8842-4134-9E69-6E9A0DDBF5C4}" type="presOf" srcId="{D7830CC5-6597-46E8-98D8-74785A057626}" destId="{5B5471BD-E89F-427C-B126-9134CDD89B17}" srcOrd="0" destOrd="0" presId="urn:microsoft.com/office/officeart/2005/8/layout/radial5"/>
    <dgm:cxn modelId="{65472160-ED70-4557-A140-7A46F0F5C023}" type="presOf" srcId="{A75B7E3A-6B09-4F89-8016-2E27F58D1411}" destId="{4ACFAE16-9002-40DD-8D3B-4E858DA92CDD}" srcOrd="1" destOrd="0" presId="urn:microsoft.com/office/officeart/2005/8/layout/radial5"/>
    <dgm:cxn modelId="{80D991FE-9E13-44A3-A2C2-0E73A657B1AC}" type="presOf" srcId="{A75B7E3A-6B09-4F89-8016-2E27F58D1411}" destId="{982FE58F-12BA-4D52-A8D8-317C2838B0A7}" srcOrd="0" destOrd="0" presId="urn:microsoft.com/office/officeart/2005/8/layout/radial5"/>
    <dgm:cxn modelId="{19094315-E30E-47F8-958E-C79B5028FD32}" srcId="{408D0FA7-B1C2-404D-95A8-F097AC8B038A}" destId="{4A337C85-6DA1-4C7B-BCFB-33FEFA17D879}" srcOrd="0" destOrd="0" parTransId="{A75B7E3A-6B09-4F89-8016-2E27F58D1411}" sibTransId="{7E443E41-8597-4BC4-AE3A-A3EF0F050B9D}"/>
    <dgm:cxn modelId="{E3F195EB-7C0B-4134-9EB5-FEA8D44C4936}" type="presOf" srcId="{12360191-FDC0-4864-A5CF-AF2DAD117D06}" destId="{EE6333F4-EE0D-4B88-9A59-4863D998ED0D}" srcOrd="1" destOrd="0" presId="urn:microsoft.com/office/officeart/2005/8/layout/radial5"/>
    <dgm:cxn modelId="{06FCD463-4512-4B6A-97AB-382EAA489BE5}" type="presOf" srcId="{408D0FA7-B1C2-404D-95A8-F097AC8B038A}" destId="{0601A5FC-FE5D-4A34-9ED9-9C5941044BE1}" srcOrd="0" destOrd="0" presId="urn:microsoft.com/office/officeart/2005/8/layout/radial5"/>
    <dgm:cxn modelId="{C6F3947C-DFF0-4FAC-B251-25B59A51C470}" type="presOf" srcId="{47E886E9-8D83-429C-B012-5904B19BD040}" destId="{DE41F357-26B3-47DC-991F-122C8A52D62E}" srcOrd="0" destOrd="0" presId="urn:microsoft.com/office/officeart/2005/8/layout/radial5"/>
    <dgm:cxn modelId="{9A689850-BB19-4A7D-9207-1DA94EA7215E}" srcId="{408D0FA7-B1C2-404D-95A8-F097AC8B038A}" destId="{D7830CC5-6597-46E8-98D8-74785A057626}" srcOrd="1" destOrd="0" parTransId="{7269FF40-0C4A-464F-B981-B583F0A2515B}" sibTransId="{3A76261A-F03D-4D3F-8C0B-3F08AB50A1AA}"/>
    <dgm:cxn modelId="{33158211-5483-4D4B-A45F-492DEFED1878}" srcId="{408D0FA7-B1C2-404D-95A8-F097AC8B038A}" destId="{49C7D9A5-C107-46B9-9397-80F80C4D8FDE}" srcOrd="2" destOrd="0" parTransId="{12360191-FDC0-4864-A5CF-AF2DAD117D06}" sibTransId="{F2E573EF-3FD2-4215-9CAD-B2C209688106}"/>
    <dgm:cxn modelId="{C7AA1EEC-C232-4291-A02A-525AB0ECEA1F}" type="presOf" srcId="{4A337C85-6DA1-4C7B-BCFB-33FEFA17D879}" destId="{31BAD783-A1E9-4324-BCBF-7FB50A0D5917}" srcOrd="0" destOrd="0" presId="urn:microsoft.com/office/officeart/2005/8/layout/radial5"/>
    <dgm:cxn modelId="{D33184F8-7893-4606-98AA-E9F82C66A7BE}" type="presOf" srcId="{49C7D9A5-C107-46B9-9397-80F80C4D8FDE}" destId="{7B4B5E3F-1BD6-458D-AFDC-B159DFFC7948}" srcOrd="0" destOrd="0" presId="urn:microsoft.com/office/officeart/2005/8/layout/radial5"/>
    <dgm:cxn modelId="{74D54DD6-27CA-4651-9EC1-4BD5E78EFB34}" type="presParOf" srcId="{4040F0F6-9699-4DA1-AF5E-663ABBB9E007}" destId="{0601A5FC-FE5D-4A34-9ED9-9C5941044BE1}" srcOrd="0" destOrd="0" presId="urn:microsoft.com/office/officeart/2005/8/layout/radial5"/>
    <dgm:cxn modelId="{591C3D64-090A-49EB-8F4C-59357D98244B}" type="presParOf" srcId="{4040F0F6-9699-4DA1-AF5E-663ABBB9E007}" destId="{982FE58F-12BA-4D52-A8D8-317C2838B0A7}" srcOrd="1" destOrd="0" presId="urn:microsoft.com/office/officeart/2005/8/layout/radial5"/>
    <dgm:cxn modelId="{2E497189-3DE8-4EC0-AF5D-8E1EFD28B698}" type="presParOf" srcId="{982FE58F-12BA-4D52-A8D8-317C2838B0A7}" destId="{4ACFAE16-9002-40DD-8D3B-4E858DA92CDD}" srcOrd="0" destOrd="0" presId="urn:microsoft.com/office/officeart/2005/8/layout/radial5"/>
    <dgm:cxn modelId="{366C6340-5D9B-46B7-AE19-F83C13860465}" type="presParOf" srcId="{4040F0F6-9699-4DA1-AF5E-663ABBB9E007}" destId="{31BAD783-A1E9-4324-BCBF-7FB50A0D5917}" srcOrd="2" destOrd="0" presId="urn:microsoft.com/office/officeart/2005/8/layout/radial5"/>
    <dgm:cxn modelId="{CE685495-8DC3-457C-A0C9-42A9DE4A897D}" type="presParOf" srcId="{4040F0F6-9699-4DA1-AF5E-663ABBB9E007}" destId="{A144DB1B-E7D6-4B2A-A67B-14314177DBC1}" srcOrd="3" destOrd="0" presId="urn:microsoft.com/office/officeart/2005/8/layout/radial5"/>
    <dgm:cxn modelId="{CFE59C17-F008-4C3B-8E88-8B01F9BB263C}" type="presParOf" srcId="{A144DB1B-E7D6-4B2A-A67B-14314177DBC1}" destId="{4418BDA1-8DA4-4A1F-82D8-64104C875B50}" srcOrd="0" destOrd="0" presId="urn:microsoft.com/office/officeart/2005/8/layout/radial5"/>
    <dgm:cxn modelId="{F06AEEFB-7C7E-48C0-BF37-B91F69D97960}" type="presParOf" srcId="{4040F0F6-9699-4DA1-AF5E-663ABBB9E007}" destId="{5B5471BD-E89F-427C-B126-9134CDD89B17}" srcOrd="4" destOrd="0" presId="urn:microsoft.com/office/officeart/2005/8/layout/radial5"/>
    <dgm:cxn modelId="{76A2E20F-5614-4667-8C83-DE0AA5A579E1}" type="presParOf" srcId="{4040F0F6-9699-4DA1-AF5E-663ABBB9E007}" destId="{AF30D000-921A-4286-BF8E-4E8904D93A9A}" srcOrd="5" destOrd="0" presId="urn:microsoft.com/office/officeart/2005/8/layout/radial5"/>
    <dgm:cxn modelId="{3868F323-529A-4181-A404-6C3E7356F481}" type="presParOf" srcId="{AF30D000-921A-4286-BF8E-4E8904D93A9A}" destId="{EE6333F4-EE0D-4B88-9A59-4863D998ED0D}" srcOrd="0" destOrd="0" presId="urn:microsoft.com/office/officeart/2005/8/layout/radial5"/>
    <dgm:cxn modelId="{BF6C13A8-C04B-4499-9A4B-652D22A36941}" type="presParOf" srcId="{4040F0F6-9699-4DA1-AF5E-663ABBB9E007}" destId="{7B4B5E3F-1BD6-458D-AFDC-B159DFFC7948}" srcOrd="6" destOrd="0" presId="urn:microsoft.com/office/officeart/2005/8/layout/radial5"/>
    <dgm:cxn modelId="{2C043B6A-3D7F-4B19-87B6-898AD281E5E2}" type="presParOf" srcId="{4040F0F6-9699-4DA1-AF5E-663ABBB9E007}" destId="{11BDC79D-D015-42FE-A5AE-E2F1B6C0EBE0}" srcOrd="7" destOrd="0" presId="urn:microsoft.com/office/officeart/2005/8/layout/radial5"/>
    <dgm:cxn modelId="{66245137-6E98-414D-A0C9-ACCB8CC4AA8F}" type="presParOf" srcId="{11BDC79D-D015-42FE-A5AE-E2F1B6C0EBE0}" destId="{625BC89E-F66D-4F87-820A-E32A672506C3}" srcOrd="0" destOrd="0" presId="urn:microsoft.com/office/officeart/2005/8/layout/radial5"/>
    <dgm:cxn modelId="{0FA1438C-39F6-47F3-8D40-8C58F67D6EC0}" type="presParOf" srcId="{4040F0F6-9699-4DA1-AF5E-663ABBB9E007}" destId="{DE41F357-26B3-47DC-991F-122C8A52D6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1A5FC-FE5D-4A34-9ED9-9C5941044BE1}">
      <dsp:nvSpPr>
        <dsp:cNvPr id="0" name=""/>
        <dsp:cNvSpPr/>
      </dsp:nvSpPr>
      <dsp:spPr>
        <a:xfrm>
          <a:off x="2854919" y="1357043"/>
          <a:ext cx="2394138" cy="7988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smtClean="0">
              <a:latin typeface="Georgia" pitchFamily="18" charset="0"/>
            </a:rPr>
            <a:t>KURIKULUM</a:t>
          </a:r>
          <a:endParaRPr lang="hr-HR" sz="1800" b="1" kern="1200" dirty="0">
            <a:latin typeface="Georgia" pitchFamily="18" charset="0"/>
          </a:endParaRPr>
        </a:p>
      </dsp:txBody>
      <dsp:txXfrm>
        <a:off x="3205532" y="1474034"/>
        <a:ext cx="1692912" cy="564880"/>
      </dsp:txXfrm>
    </dsp:sp>
    <dsp:sp modelId="{982FE58F-12BA-4D52-A8D8-317C2838B0A7}">
      <dsp:nvSpPr>
        <dsp:cNvPr id="0" name=""/>
        <dsp:cNvSpPr/>
      </dsp:nvSpPr>
      <dsp:spPr>
        <a:xfrm rot="16387231">
          <a:off x="3974640" y="1031214"/>
          <a:ext cx="216651" cy="314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/>
        </a:p>
      </dsp:txBody>
      <dsp:txXfrm>
        <a:off x="4005368" y="1126483"/>
        <a:ext cx="151656" cy="188458"/>
      </dsp:txXfrm>
    </dsp:sp>
    <dsp:sp modelId="{31BAD783-A1E9-4324-BCBF-7FB50A0D5917}">
      <dsp:nvSpPr>
        <dsp:cNvPr id="0" name=""/>
        <dsp:cNvSpPr/>
      </dsp:nvSpPr>
      <dsp:spPr>
        <a:xfrm>
          <a:off x="3210049" y="85331"/>
          <a:ext cx="1815727" cy="9238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latin typeface="Georgia" pitchFamily="18" charset="0"/>
            </a:rPr>
            <a:t>Živjeti zdravo </a:t>
          </a:r>
          <a:endParaRPr lang="hr-HR" sz="1600" kern="1200" dirty="0">
            <a:latin typeface="Georgia" pitchFamily="18" charset="0"/>
          </a:endParaRPr>
        </a:p>
      </dsp:txBody>
      <dsp:txXfrm>
        <a:off x="3475956" y="220621"/>
        <a:ext cx="1283913" cy="653237"/>
      </dsp:txXfrm>
    </dsp:sp>
    <dsp:sp modelId="{A144DB1B-E7D6-4B2A-A67B-14314177DBC1}">
      <dsp:nvSpPr>
        <dsp:cNvPr id="0" name=""/>
        <dsp:cNvSpPr/>
      </dsp:nvSpPr>
      <dsp:spPr>
        <a:xfrm>
          <a:off x="5265297" y="1599425"/>
          <a:ext cx="180411" cy="314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/>
        </a:p>
      </dsp:txBody>
      <dsp:txXfrm>
        <a:off x="5265297" y="1662245"/>
        <a:ext cx="126288" cy="188458"/>
      </dsp:txXfrm>
    </dsp:sp>
    <dsp:sp modelId="{5B5471BD-E89F-427C-B126-9134CDD89B17}">
      <dsp:nvSpPr>
        <dsp:cNvPr id="0" name=""/>
        <dsp:cNvSpPr/>
      </dsp:nvSpPr>
      <dsp:spPr>
        <a:xfrm>
          <a:off x="5468532" y="1075782"/>
          <a:ext cx="1884948" cy="13613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Georgia" pitchFamily="18" charset="0"/>
            </a:rPr>
            <a:t>Spolna/rodna ravnopravnost i odgovorno spolno ponašanje </a:t>
          </a:r>
          <a:endParaRPr lang="hr-HR" sz="1400" kern="1200" dirty="0">
            <a:latin typeface="Georgia" pitchFamily="18" charset="0"/>
          </a:endParaRPr>
        </a:p>
      </dsp:txBody>
      <dsp:txXfrm>
        <a:off x="5744576" y="1275152"/>
        <a:ext cx="1332860" cy="962644"/>
      </dsp:txXfrm>
    </dsp:sp>
    <dsp:sp modelId="{AF30D000-921A-4286-BF8E-4E8904D93A9A}">
      <dsp:nvSpPr>
        <dsp:cNvPr id="0" name=""/>
        <dsp:cNvSpPr/>
      </dsp:nvSpPr>
      <dsp:spPr>
        <a:xfrm rot="5176114">
          <a:off x="3971984" y="2161337"/>
          <a:ext cx="233303" cy="314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/>
        </a:p>
      </dsp:txBody>
      <dsp:txXfrm>
        <a:off x="4004702" y="2189236"/>
        <a:ext cx="163312" cy="188458"/>
      </dsp:txXfrm>
    </dsp:sp>
    <dsp:sp modelId="{7B4B5E3F-1BD6-458D-AFDC-B159DFFC7948}">
      <dsp:nvSpPr>
        <dsp:cNvPr id="0" name=""/>
        <dsp:cNvSpPr/>
      </dsp:nvSpPr>
      <dsp:spPr>
        <a:xfrm>
          <a:off x="3139127" y="2490804"/>
          <a:ext cx="1981755" cy="92381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latin typeface="Georgia" pitchFamily="18" charset="0"/>
            </a:rPr>
            <a:t>Prevencija nasilničkog ponašanja </a:t>
          </a:r>
          <a:endParaRPr lang="hr-HR" sz="1600" kern="1200" dirty="0">
            <a:latin typeface="Georgia" pitchFamily="18" charset="0"/>
          </a:endParaRPr>
        </a:p>
      </dsp:txBody>
      <dsp:txXfrm>
        <a:off x="3429348" y="2626094"/>
        <a:ext cx="1401313" cy="653237"/>
      </dsp:txXfrm>
    </dsp:sp>
    <dsp:sp modelId="{11BDC79D-D015-42FE-A5AE-E2F1B6C0EBE0}">
      <dsp:nvSpPr>
        <dsp:cNvPr id="0" name=""/>
        <dsp:cNvSpPr/>
      </dsp:nvSpPr>
      <dsp:spPr>
        <a:xfrm rot="10800000">
          <a:off x="2732955" y="1599425"/>
          <a:ext cx="116330" cy="314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/>
        </a:p>
      </dsp:txBody>
      <dsp:txXfrm rot="10800000">
        <a:off x="2767854" y="1662245"/>
        <a:ext cx="81431" cy="188458"/>
      </dsp:txXfrm>
    </dsp:sp>
    <dsp:sp modelId="{DE41F357-26B3-47DC-991F-122C8A52D62E}">
      <dsp:nvSpPr>
        <dsp:cNvPr id="0" name=""/>
        <dsp:cNvSpPr/>
      </dsp:nvSpPr>
      <dsp:spPr>
        <a:xfrm>
          <a:off x="800901" y="1294566"/>
          <a:ext cx="1922474" cy="92381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Georgia" pitchFamily="18" charset="0"/>
            </a:rPr>
            <a:t>Prevencija ovisnosti </a:t>
          </a:r>
          <a:endParaRPr lang="hr-HR" sz="1600" kern="1200" dirty="0">
            <a:latin typeface="Georgia" pitchFamily="18" charset="0"/>
          </a:endParaRPr>
        </a:p>
      </dsp:txBody>
      <dsp:txXfrm>
        <a:off x="1082441" y="1429856"/>
        <a:ext cx="1359394" cy="653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9624513-28AB-4396-9F00-D54639A24738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01EB8D8-6DEB-4C59-BC4C-C97AF07887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444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E9B1ED-66BA-46CF-83A2-C132619B1D4C}" type="datetimeFigureOut">
              <a:rPr lang="hr-HR" smtClean="0"/>
              <a:t>8.7.2015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AD040C-1EA2-4B08-B411-D580360AFFC7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PLANIRANJE RADA I  VOĐENJE PEDAGOŠKE DOKUMENTACIJE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7406640" cy="1752600"/>
          </a:xfrm>
        </p:spPr>
        <p:txBody>
          <a:bodyPr/>
          <a:lstStyle/>
          <a:p>
            <a:pPr marL="484632" indent="-457200">
              <a:buFont typeface="Wingdings" panose="05000000000000000000" pitchFamily="2" charset="2"/>
              <a:buChar char="§"/>
            </a:pPr>
            <a:r>
              <a:rPr lang="hr-HR" dirty="0"/>
              <a:t>n</a:t>
            </a:r>
            <a:r>
              <a:rPr lang="hr-HR" dirty="0" smtClean="0"/>
              <a:t>astavna godina (7. rujna – 10. lipnja)</a:t>
            </a:r>
          </a:p>
          <a:p>
            <a:pPr marL="484632" indent="-457200">
              <a:buFont typeface="Wingdings" panose="05000000000000000000" pitchFamily="2" charset="2"/>
              <a:buChar char="§"/>
            </a:pPr>
            <a:r>
              <a:rPr lang="hr-HR" dirty="0"/>
              <a:t>š</a:t>
            </a:r>
            <a:r>
              <a:rPr lang="hr-HR" dirty="0" smtClean="0"/>
              <a:t>kolska godina (1. rujna – 31. kolovoza)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710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031335" cy="792087"/>
          </a:xfrm>
        </p:spPr>
        <p:txBody>
          <a:bodyPr/>
          <a:lstStyle/>
          <a:p>
            <a:pPr marL="182880" indent="0">
              <a:buNone/>
            </a:pPr>
            <a:r>
              <a:rPr lang="hr-HR" dirty="0" smtClean="0"/>
              <a:t>VAŽNO!</a:t>
            </a:r>
            <a:endParaRPr lang="hr-HR" dirty="0"/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7776864" cy="50405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hr-HR" sz="2400" dirty="0" smtClean="0"/>
              <a:t>RAZREDNA KNJIGA SE POPUNJAVA ISKLJUČIVO KEMIJSKOM OLOVKOM (pogreške se ispravljaju poništavanjem uz potpis nastavnika sa strane)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r-HR" sz="2400" dirty="0" smtClean="0"/>
              <a:t>U RAZREDNOJ KNJIZI SE </a:t>
            </a:r>
            <a:r>
              <a:rPr lang="hr-HR" sz="2400" b="1" u="sng" dirty="0" smtClean="0">
                <a:solidFill>
                  <a:srgbClr val="FF0000"/>
                </a:solidFill>
              </a:rPr>
              <a:t>NE SMIJE </a:t>
            </a:r>
            <a:r>
              <a:rPr lang="hr-HR" sz="2400" dirty="0" smtClean="0"/>
              <a:t>KORISTITI KOREKTURNI LAK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r-HR" sz="2400" dirty="0" smtClean="0"/>
              <a:t>U PROSTOR ZA UPISIVANJE OCJENA SE UPISUJU SAMO BROJČANO IZRAŽENE OCJENE (BEZ IKAKVIH ZNAKOVA, npr. plusa i minusa ili strelica)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hr-HR" sz="2400" dirty="0" smtClean="0"/>
              <a:t>SVI PODACI UPISANI U RAZREDNU KNJIGU MORAJU BITI ČITKO NAPISANI I RAZUMLJIVI SVIMA KOJI IH ČITAJU</a:t>
            </a:r>
          </a:p>
          <a:p>
            <a:pPr marL="342900" indent="-342900">
              <a:buFontTx/>
              <a:buChar char="-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639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upisivanja bilježaka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7.5. 12/18 (pisana provjera)</a:t>
            </a:r>
          </a:p>
          <a:p>
            <a:r>
              <a:rPr lang="hr-HR" dirty="0" smtClean="0"/>
              <a:t>9.5. pedagogija, odgoj, socijalizacija</a:t>
            </a:r>
          </a:p>
          <a:p>
            <a:r>
              <a:rPr lang="hr-HR" dirty="0" smtClean="0"/>
              <a:t>12.5. </a:t>
            </a:r>
            <a:r>
              <a:rPr lang="hr-HR" dirty="0" err="1" smtClean="0"/>
              <a:t>dz</a:t>
            </a:r>
            <a:r>
              <a:rPr lang="hr-HR" dirty="0" smtClean="0"/>
              <a:t> + tema</a:t>
            </a:r>
          </a:p>
          <a:p>
            <a:r>
              <a:rPr lang="hr-HR" dirty="0" smtClean="0"/>
              <a:t>15.5. seminar + tema</a:t>
            </a:r>
          </a:p>
          <a:p>
            <a:r>
              <a:rPr lang="hr-HR" dirty="0" smtClean="0"/>
              <a:t>17.5. pregled bilježnice</a:t>
            </a:r>
          </a:p>
          <a:p>
            <a:r>
              <a:rPr lang="hr-HR" dirty="0" smtClean="0"/>
              <a:t>20.5. aktivno sudjeluje/ponavljanje</a:t>
            </a:r>
          </a:p>
          <a:p>
            <a:r>
              <a:rPr lang="hr-HR" dirty="0" smtClean="0"/>
              <a:t>22.5. </a:t>
            </a:r>
            <a:r>
              <a:rPr lang="hr-HR" dirty="0" err="1" smtClean="0"/>
              <a:t>ispr</a:t>
            </a:r>
            <a:r>
              <a:rPr lang="hr-HR" dirty="0" smtClean="0"/>
              <a:t>. </a:t>
            </a:r>
            <a:r>
              <a:rPr lang="hr-HR" dirty="0" err="1"/>
              <a:t>n</a:t>
            </a:r>
            <a:r>
              <a:rPr lang="hr-HR" dirty="0" err="1" smtClean="0"/>
              <a:t>eg</a:t>
            </a:r>
            <a:r>
              <a:rPr lang="hr-HR" dirty="0" smtClean="0"/>
              <a:t>. </a:t>
            </a:r>
            <a:r>
              <a:rPr lang="hr-HR" dirty="0" err="1"/>
              <a:t>o</a:t>
            </a:r>
            <a:r>
              <a:rPr lang="hr-HR" dirty="0" err="1" smtClean="0"/>
              <a:t>cj</a:t>
            </a:r>
            <a:r>
              <a:rPr lang="hr-HR" dirty="0" smtClean="0"/>
              <a:t>. </a:t>
            </a:r>
            <a:r>
              <a:rPr lang="hr-HR" dirty="0"/>
              <a:t>o</a:t>
            </a:r>
            <a:r>
              <a:rPr lang="hr-HR" dirty="0" smtClean="0"/>
              <a:t>d 9.5.</a:t>
            </a:r>
          </a:p>
          <a:p>
            <a:r>
              <a:rPr lang="hr-HR" dirty="0" smtClean="0"/>
              <a:t>27.5. nije predao </a:t>
            </a:r>
            <a:r>
              <a:rPr lang="hr-HR" dirty="0" err="1" smtClean="0"/>
              <a:t>dz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9082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ISHODI 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412776"/>
            <a:ext cx="7498080" cy="4800600"/>
          </a:xfrm>
        </p:spPr>
        <p:txBody>
          <a:bodyPr/>
          <a:lstStyle/>
          <a:p>
            <a:pPr marL="82296" indent="0">
              <a:buNone/>
            </a:pPr>
            <a:endParaRPr lang="hr-HR" dirty="0"/>
          </a:p>
          <a:p>
            <a:pPr marL="82296" indent="0">
              <a:buNone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tvrdnje </a:t>
            </a:r>
            <a:r>
              <a:rPr lang="hr-HR" dirty="0"/>
              <a:t>o tome što se od učenika očekuje da </a:t>
            </a:r>
            <a:r>
              <a:rPr lang="hr-HR" dirty="0" smtClean="0"/>
              <a:t>mogu</a:t>
            </a:r>
            <a:r>
              <a:rPr lang="hr-HR" dirty="0"/>
              <a:t>, razumiju i/ili da su sposobni pokazati nakon završetka procesa učenja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91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PRILIKOM PISANJA ISHODA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1772816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t</a:t>
            </a:r>
            <a:r>
              <a:rPr lang="hr-HR" dirty="0" smtClean="0"/>
              <a:t>reba razmisliti što bi učenik trebao moći učiniti nakon poučavanja (nakon učenja učenik će moći…)</a:t>
            </a:r>
          </a:p>
          <a:p>
            <a:r>
              <a:rPr lang="hr-HR" dirty="0"/>
              <a:t>t</a:t>
            </a:r>
            <a:r>
              <a:rPr lang="hr-HR" dirty="0" smtClean="0"/>
              <a:t>reba upotrebljavati aktivne, precizne glagole (npr. nabrojiti, odabrati, definirati, objasniti, pokazati…) umjesto glagola koji su se do sada većinom koristili (naučiti, osvijestiti…)</a:t>
            </a:r>
          </a:p>
          <a:p>
            <a:r>
              <a:rPr lang="hr-HR" dirty="0"/>
              <a:t>n</a:t>
            </a:r>
            <a:r>
              <a:rPr lang="hr-HR" dirty="0" smtClean="0"/>
              <a:t>avesti koje ishode očekujemo za pojedinu ocjenu</a:t>
            </a:r>
          </a:p>
          <a:p>
            <a:r>
              <a:rPr lang="hr-HR" dirty="0"/>
              <a:t>p</a:t>
            </a:r>
            <a:r>
              <a:rPr lang="hr-HR" dirty="0" smtClean="0"/>
              <a:t>ridržavati se navedenih ishoda prilikom provjere usvojenosti nastavnih sadržaja</a:t>
            </a:r>
          </a:p>
          <a:p>
            <a:r>
              <a:rPr lang="hr-HR" dirty="0"/>
              <a:t>i</a:t>
            </a:r>
            <a:r>
              <a:rPr lang="hr-HR" dirty="0" smtClean="0"/>
              <a:t>shodima moraju biti obuhvaćeni svi nastavni sadržaji kojima učenik mora ovladati do kraja nastavne godine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73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PRIMJER</a:t>
            </a:r>
            <a:r>
              <a:rPr lang="hr-HR" dirty="0" smtClean="0"/>
              <a:t>: </a:t>
            </a:r>
            <a:r>
              <a:rPr lang="hr-HR" sz="3600" dirty="0" smtClean="0"/>
              <a:t>ishodi za predmet Uvod u državu i pravo </a:t>
            </a:r>
            <a:endParaRPr lang="hr-HR" sz="36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908509"/>
              </p:ext>
            </p:extLst>
          </p:nvPr>
        </p:nvGraphicFramePr>
        <p:xfrm>
          <a:off x="1403648" y="1552560"/>
          <a:ext cx="7499350" cy="490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NASTAVNA</a:t>
                      </a:r>
                      <a:r>
                        <a:rPr lang="hr-HR" sz="1400" baseline="0" dirty="0" smtClean="0"/>
                        <a:t> CJELINA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DOVOLJAN </a:t>
                      </a:r>
                    </a:p>
                    <a:p>
                      <a:pPr algn="ctr"/>
                      <a:r>
                        <a:rPr lang="hr-HR" sz="1400" dirty="0" smtClean="0"/>
                        <a:t>(2)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DOBAR </a:t>
                      </a:r>
                    </a:p>
                    <a:p>
                      <a:pPr algn="ctr"/>
                      <a:r>
                        <a:rPr lang="hr-HR" sz="1400" dirty="0" smtClean="0"/>
                        <a:t>(3)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VRLO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dirty="0" smtClean="0"/>
                        <a:t>DOBAR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dirty="0" smtClean="0"/>
                        <a:t>(4)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ODLIČAN </a:t>
                      </a:r>
                    </a:p>
                    <a:p>
                      <a:pPr algn="ctr"/>
                      <a:r>
                        <a:rPr lang="hr-HR" sz="1400" dirty="0" smtClean="0"/>
                        <a:t>(5)</a:t>
                      </a:r>
                      <a:endParaRPr lang="hr-HR" sz="1400" dirty="0"/>
                    </a:p>
                  </a:txBody>
                  <a:tcPr/>
                </a:tc>
              </a:tr>
              <a:tr h="1502296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DRŽAVA I PRAVO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definirati</a:t>
                      </a:r>
                      <a:r>
                        <a:rPr lang="hr-HR" sz="1400" baseline="0" dirty="0" smtClean="0"/>
                        <a:t> državu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baseline="0" dirty="0" smtClean="0"/>
                        <a:t>razlikovati elemente države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razlikovati stanovništvo,</a:t>
                      </a:r>
                      <a:r>
                        <a:rPr lang="hr-HR" sz="1400" baseline="0" dirty="0" smtClean="0"/>
                        <a:t> teritorij i vlast</a:t>
                      </a:r>
                      <a:endParaRPr lang="hr-HR" sz="140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razlikovati i opisati državu</a:t>
                      </a:r>
                      <a:r>
                        <a:rPr lang="hr-HR" sz="1400" baseline="0" dirty="0" smtClean="0"/>
                        <a:t> kao organizaciju i subjekt prava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analizirati svaki od elemenata</a:t>
                      </a:r>
                      <a:r>
                        <a:rPr lang="hr-HR" sz="1400" baseline="0" dirty="0" smtClean="0"/>
                        <a:t> države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hr-HR" sz="1400" dirty="0"/>
                    </a:p>
                  </a:txBody>
                  <a:tcPr/>
                </a:tc>
              </a:tr>
              <a:tr h="2884552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POVIJESNI</a:t>
                      </a:r>
                      <a:r>
                        <a:rPr lang="hr-HR" sz="1400" baseline="0" dirty="0" smtClean="0"/>
                        <a:t> OBLICI I RAZLIKOVANJE DRŽAVA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baseline="0" dirty="0" smtClean="0"/>
                        <a:t>definirati državu i društvo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baseline="0" dirty="0" smtClean="0"/>
                        <a:t>opisati državne oblike u prošlosti i moderne države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razlikovati države u prošlosti i moderne države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opisati klasifikacije država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razlikovati države u prošlosti i moderne države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analizirati klasifikaciju modernih država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sz="1400" dirty="0" smtClean="0"/>
                        <a:t>analizirati republike i monarhije, jednostavne i složene države, centralizirane i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baseline="0" dirty="0" err="1" smtClean="0"/>
                        <a:t>decentralizi</a:t>
                      </a:r>
                      <a:r>
                        <a:rPr lang="hr-HR" sz="1400" baseline="0" dirty="0" smtClean="0"/>
                        <a:t>-rane, demokracije i samovlade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0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dirty="0"/>
              <a:t>PRIMJER</a:t>
            </a:r>
            <a:r>
              <a:rPr lang="hr-HR" dirty="0"/>
              <a:t>: </a:t>
            </a:r>
            <a:r>
              <a:rPr lang="hr-HR" sz="4400" dirty="0"/>
              <a:t>ishodi za predmet </a:t>
            </a:r>
            <a:r>
              <a:rPr lang="hr-HR" sz="4400" dirty="0" smtClean="0"/>
              <a:t>Etika (+ GOO)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3648" y="1916832"/>
            <a:ext cx="6952816" cy="421344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hr-HR" dirty="0"/>
              <a:t>Učenik će biti sposoban:</a:t>
            </a:r>
          </a:p>
          <a:p>
            <a:pPr marL="82296" indent="0">
              <a:buNone/>
            </a:pPr>
            <a:endParaRPr lang="hr-HR" dirty="0"/>
          </a:p>
          <a:p>
            <a:r>
              <a:rPr lang="hr-HR" b="1" dirty="0"/>
              <a:t>Ishod 1.</a:t>
            </a:r>
            <a:r>
              <a:rPr lang="hr-HR" dirty="0"/>
              <a:t> (</a:t>
            </a:r>
            <a:r>
              <a:rPr lang="en-GB" dirty="0" err="1"/>
              <a:t>znanje</a:t>
            </a:r>
            <a:r>
              <a:rPr lang="hr-HR" dirty="0"/>
              <a:t>) – </a:t>
            </a:r>
            <a:r>
              <a:rPr lang="en-GB" dirty="0"/>
              <a:t>U</a:t>
            </a:r>
            <a:r>
              <a:rPr lang="hr-HR" dirty="0"/>
              <a:t>č</a:t>
            </a:r>
            <a:r>
              <a:rPr lang="en-GB" dirty="0" err="1"/>
              <a:t>enik</a:t>
            </a:r>
            <a:r>
              <a:rPr lang="hr-HR" dirty="0"/>
              <a:t> ć</a:t>
            </a:r>
            <a:r>
              <a:rPr lang="en-GB" dirty="0"/>
              <a:t>e </a:t>
            </a:r>
            <a:r>
              <a:rPr lang="en-GB" dirty="0" err="1"/>
              <a:t>mo</a:t>
            </a:r>
            <a:r>
              <a:rPr lang="hr-HR" dirty="0"/>
              <a:t>ć</a:t>
            </a:r>
            <a:r>
              <a:rPr lang="en-GB" dirty="0" err="1"/>
              <a:t>i</a:t>
            </a:r>
            <a:r>
              <a:rPr lang="hr-HR" dirty="0"/>
              <a:t> definirati pojam kvalitete </a:t>
            </a:r>
            <a:r>
              <a:rPr lang="hr-HR" dirty="0" smtClean="0"/>
              <a:t>života</a:t>
            </a:r>
          </a:p>
          <a:p>
            <a:pPr marL="82296" indent="0">
              <a:buNone/>
            </a:pPr>
            <a:r>
              <a:rPr lang="en-GB" b="1" dirty="0"/>
              <a:t> </a:t>
            </a:r>
            <a:endParaRPr lang="hr-HR" dirty="0"/>
          </a:p>
          <a:p>
            <a:r>
              <a:rPr lang="hr-HR" b="1" dirty="0"/>
              <a:t>Ishod 2. </a:t>
            </a:r>
            <a:r>
              <a:rPr lang="hr-HR" dirty="0"/>
              <a:t>(razumijevanje) – Učenik će moći raspravljati o pojmu kvalitete </a:t>
            </a:r>
            <a:r>
              <a:rPr lang="hr-HR" dirty="0" smtClean="0"/>
              <a:t>života</a:t>
            </a:r>
          </a:p>
          <a:p>
            <a:pPr marL="82296" indent="0">
              <a:buNone/>
            </a:pPr>
            <a:r>
              <a:rPr lang="hr-HR" dirty="0"/>
              <a:t> </a:t>
            </a:r>
          </a:p>
          <a:p>
            <a:r>
              <a:rPr lang="hr-HR" b="1" dirty="0"/>
              <a:t>Ishod 3.</a:t>
            </a:r>
            <a:r>
              <a:rPr lang="hr-HR" dirty="0"/>
              <a:t> (</a:t>
            </a:r>
            <a:r>
              <a:rPr lang="en-GB" dirty="0" err="1" smtClean="0"/>
              <a:t>proc</a:t>
            </a:r>
            <a:r>
              <a:rPr lang="hr-HR" dirty="0" smtClean="0"/>
              <a:t>j</a:t>
            </a:r>
            <a:r>
              <a:rPr lang="en-GB" dirty="0" err="1" smtClean="0"/>
              <a:t>ena</a:t>
            </a:r>
            <a:r>
              <a:rPr lang="hr-HR" dirty="0"/>
              <a:t>) – </a:t>
            </a:r>
            <a:r>
              <a:rPr lang="en-GB" dirty="0">
                <a:solidFill>
                  <a:schemeClr val="accent3"/>
                </a:solidFill>
              </a:rPr>
              <a:t>U</a:t>
            </a:r>
            <a:r>
              <a:rPr lang="hr-HR" dirty="0">
                <a:solidFill>
                  <a:schemeClr val="accent3"/>
                </a:solidFill>
              </a:rPr>
              <a:t>č</a:t>
            </a:r>
            <a:r>
              <a:rPr lang="en-GB" dirty="0" err="1">
                <a:solidFill>
                  <a:schemeClr val="accent3"/>
                </a:solidFill>
              </a:rPr>
              <a:t>enik</a:t>
            </a:r>
            <a:r>
              <a:rPr lang="hr-HR" dirty="0">
                <a:solidFill>
                  <a:schemeClr val="accent3"/>
                </a:solidFill>
              </a:rPr>
              <a:t> ć</a:t>
            </a:r>
            <a:r>
              <a:rPr lang="en-GB" dirty="0">
                <a:solidFill>
                  <a:schemeClr val="accent3"/>
                </a:solidFill>
              </a:rPr>
              <a:t>e </a:t>
            </a:r>
            <a:r>
              <a:rPr lang="en-GB" dirty="0" err="1">
                <a:solidFill>
                  <a:schemeClr val="accent3"/>
                </a:solidFill>
              </a:rPr>
              <a:t>mo</a:t>
            </a:r>
            <a:r>
              <a:rPr lang="hr-HR" dirty="0">
                <a:solidFill>
                  <a:schemeClr val="accent3"/>
                </a:solidFill>
              </a:rPr>
              <a:t>ć</a:t>
            </a:r>
            <a:r>
              <a:rPr lang="en-GB" dirty="0" err="1">
                <a:solidFill>
                  <a:schemeClr val="accent3"/>
                </a:solidFill>
              </a:rPr>
              <a:t>i</a:t>
            </a:r>
            <a:r>
              <a:rPr lang="hr-HR" dirty="0">
                <a:solidFill>
                  <a:schemeClr val="accent3"/>
                </a:solidFill>
              </a:rPr>
              <a:t> procijeniti kvalitetu života u današnjem </a:t>
            </a:r>
            <a:r>
              <a:rPr lang="hr-HR" dirty="0" smtClean="0">
                <a:solidFill>
                  <a:schemeClr val="accent3"/>
                </a:solidFill>
              </a:rPr>
              <a:t>društvu (GOO)</a:t>
            </a:r>
            <a:endParaRPr lang="hr-HR" dirty="0"/>
          </a:p>
          <a:p>
            <a:pPr marL="82296" indent="0">
              <a:buNone/>
            </a:pPr>
            <a:r>
              <a:rPr lang="hr-HR" dirty="0"/>
              <a:t> </a:t>
            </a:r>
          </a:p>
          <a:p>
            <a:r>
              <a:rPr lang="hr-HR" b="1" dirty="0"/>
              <a:t>Ishod 4.</a:t>
            </a:r>
            <a:r>
              <a:rPr lang="hr-HR" dirty="0"/>
              <a:t> (</a:t>
            </a:r>
            <a:r>
              <a:rPr lang="en-GB" dirty="0" err="1"/>
              <a:t>analiza</a:t>
            </a:r>
            <a:r>
              <a:rPr lang="hr-HR" dirty="0"/>
              <a:t>) – </a:t>
            </a:r>
            <a:r>
              <a:rPr lang="en-GB" dirty="0"/>
              <a:t>U</a:t>
            </a:r>
            <a:r>
              <a:rPr lang="hr-HR" dirty="0"/>
              <a:t>č</a:t>
            </a:r>
            <a:r>
              <a:rPr lang="en-GB" dirty="0" err="1"/>
              <a:t>enik</a:t>
            </a:r>
            <a:r>
              <a:rPr lang="hr-HR" dirty="0"/>
              <a:t> ć</a:t>
            </a:r>
            <a:r>
              <a:rPr lang="en-GB" dirty="0"/>
              <a:t>e </a:t>
            </a:r>
            <a:r>
              <a:rPr lang="en-GB" dirty="0" err="1"/>
              <a:t>mo</a:t>
            </a:r>
            <a:r>
              <a:rPr lang="hr-HR" dirty="0"/>
              <a:t>ć</a:t>
            </a:r>
            <a:r>
              <a:rPr lang="en-GB" dirty="0" err="1"/>
              <a:t>i</a:t>
            </a:r>
            <a:r>
              <a:rPr lang="hr-HR" dirty="0"/>
              <a:t> analizirati kvalitetu života kao subjektivnu kategoriju</a:t>
            </a:r>
          </a:p>
        </p:txBody>
      </p:sp>
    </p:spTree>
    <p:extLst>
      <p:ext uri="{BB962C8B-B14F-4D97-AF65-F5344CB8AC3E}">
        <p14:creationId xmlns:p14="http://schemas.microsoft.com/office/powerpoint/2010/main" val="16908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4000" dirty="0" smtClean="0"/>
              <a:t>ZDRAVSTVENI  ODGOJ </a:t>
            </a:r>
            <a:endParaRPr lang="hr-HR" altLang="sr-Latn-RS" sz="40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altLang="sr-Latn-RS" sz="1800" u="sng" dirty="0">
                <a:solidFill>
                  <a:srgbClr val="1E0000"/>
                </a:solidFill>
                <a:effectLst/>
              </a:rPr>
              <a:t>CILJ JE PRUŽANJEM ZNANSTVENO UTEMELJENIH INFORMACIJA…</a:t>
            </a:r>
            <a:endParaRPr lang="hr-HR" altLang="sr-Latn-RS" sz="1800" dirty="0">
              <a:solidFill>
                <a:srgbClr val="1E0000"/>
              </a:solidFill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altLang="sr-Latn-RS" sz="1800" dirty="0">
              <a:solidFill>
                <a:srgbClr val="1E0000"/>
              </a:solidFill>
              <a:effectLst/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sz="1800" dirty="0">
                <a:solidFill>
                  <a:srgbClr val="1E0000"/>
                </a:solidFill>
                <a:effectLst/>
              </a:rPr>
              <a:t>educirati adolescente kako očuvati zdravlje i kvalitetu života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sz="1800" dirty="0">
                <a:solidFill>
                  <a:srgbClr val="1E0000"/>
                </a:solidFill>
                <a:effectLst/>
              </a:rPr>
              <a:t>ostvariti humani odnos među spolovima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sz="1800" dirty="0">
                <a:solidFill>
                  <a:srgbClr val="1E0000"/>
                </a:solidFill>
                <a:effectLst/>
              </a:rPr>
              <a:t>poučiti ih što je spolno odgovorno ponašanje 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sz="1800" dirty="0">
                <a:solidFill>
                  <a:srgbClr val="1E0000"/>
                </a:solidFill>
                <a:effectLst/>
              </a:rPr>
              <a:t>prevenirati  ovisnosti i nasilničko ponašanje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sr-Latn-RS" sz="1800" dirty="0">
              <a:solidFill>
                <a:srgbClr val="1E0000"/>
              </a:solidFill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1800" u="sng" dirty="0">
                <a:solidFill>
                  <a:srgbClr val="1E0000"/>
                </a:solidFill>
                <a:effectLst/>
              </a:rPr>
              <a:t>OSPOSOBITI UČENIKE…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sr-Latn-RS" sz="1800" u="sng" dirty="0">
              <a:solidFill>
                <a:srgbClr val="1E0000"/>
              </a:solidFill>
              <a:effectLst/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sz="1800" dirty="0">
                <a:solidFill>
                  <a:srgbClr val="1E0000"/>
                </a:solidFill>
                <a:effectLst/>
              </a:rPr>
              <a:t>za kritičko prosuđivanje životnih situacija i osobnih postupaka za odgovorno donošenje odluka</a:t>
            </a:r>
            <a:endParaRPr lang="hr-HR" altLang="sr-Latn-RS" sz="1800" b="1" dirty="0">
              <a:solidFill>
                <a:srgbClr val="1E0000"/>
              </a:solidFill>
              <a:effectLst/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sz="1800" dirty="0">
                <a:solidFill>
                  <a:srgbClr val="1E0000"/>
                </a:solidFill>
                <a:effectLst/>
              </a:rPr>
              <a:t>za razvoj tolerancije 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sz="1800" dirty="0">
                <a:solidFill>
                  <a:srgbClr val="1E0000"/>
                </a:solidFill>
                <a:effectLst/>
              </a:rPr>
              <a:t>za razvoj pozitivne slike o sebi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sz="1800" dirty="0">
                <a:solidFill>
                  <a:srgbClr val="1E0000"/>
                </a:solidFill>
                <a:effectLst/>
              </a:rPr>
              <a:t>za uvažavanje različitosti</a:t>
            </a:r>
          </a:p>
          <a:p>
            <a:pPr>
              <a:lnSpc>
                <a:spcPct val="80000"/>
              </a:lnSpc>
              <a:buFontTx/>
              <a:buChar char="o"/>
            </a:pPr>
            <a:endParaRPr lang="hr-HR" altLang="sr-Latn-RS" sz="18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3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56792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hr-HR" altLang="sr-Latn-RS" sz="2400" dirty="0">
                <a:solidFill>
                  <a:srgbClr val="1E0000"/>
                </a:solidFill>
              </a:rPr>
              <a:t>kurikulum zdravstvenog odgoja počeo se provoditi eksperimentalno u osnovnim i srednjim školama 2012/2013. školske godine</a:t>
            </a:r>
          </a:p>
          <a:p>
            <a:pPr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hr-HR" altLang="sr-Latn-RS" sz="2400" dirty="0">
              <a:solidFill>
                <a:srgbClr val="1E0000"/>
              </a:solidFill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hr-HR" altLang="sr-Latn-RS" sz="2400" dirty="0">
                <a:solidFill>
                  <a:srgbClr val="1E0000"/>
                </a:solidFill>
              </a:rPr>
              <a:t>sadržaji i teme zdravstvenog odgoja (oko 70 %)</a:t>
            </a:r>
          </a:p>
          <a:p>
            <a:pPr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None/>
            </a:pPr>
            <a:r>
              <a:rPr lang="hr-HR" altLang="sr-Latn-RS" sz="2400" dirty="0">
                <a:solidFill>
                  <a:srgbClr val="1E0000"/>
                </a:solidFill>
              </a:rPr>
              <a:t>    integrirani su u postojeće predmete (priroda i društvo, priroda, biologija, TZK, psihologija…) od prvog razreda osnovne do četvrtog razreda srednje škole </a:t>
            </a:r>
          </a:p>
          <a:p>
            <a:pPr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hr-HR" altLang="sr-Latn-RS" sz="2400" dirty="0">
              <a:solidFill>
                <a:srgbClr val="1E0000"/>
              </a:solidFill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hr-HR" altLang="sr-Latn-RS" sz="2400" dirty="0">
                <a:solidFill>
                  <a:srgbClr val="1E0000"/>
                </a:solidFill>
              </a:rPr>
              <a:t>dodatni sadržaji (30 %) kurikuluma zdravstvenog odgoja integrirani su u sat razrednika – do 12 sati godišnje</a:t>
            </a:r>
          </a:p>
        </p:txBody>
      </p:sp>
    </p:spTree>
    <p:extLst>
      <p:ext uri="{BB962C8B-B14F-4D97-AF65-F5344CB8AC3E}">
        <p14:creationId xmlns:p14="http://schemas.microsoft.com/office/powerpoint/2010/main" val="390263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8229600" cy="4114800"/>
          </a:xfrm>
        </p:spPr>
        <p:txBody>
          <a:bodyPr/>
          <a:lstStyle/>
          <a:p>
            <a:pPr algn="just"/>
            <a:r>
              <a:rPr lang="hr-HR" altLang="sr-Latn-RS" sz="2800" dirty="0" smtClean="0">
                <a:solidFill>
                  <a:srgbClr val="1E0000"/>
                </a:solidFill>
              </a:rPr>
              <a:t>sadržaje </a:t>
            </a:r>
            <a:r>
              <a:rPr lang="hr-HR" altLang="sr-Latn-RS" sz="2800" dirty="0">
                <a:solidFill>
                  <a:srgbClr val="1E0000"/>
                </a:solidFill>
              </a:rPr>
              <a:t>i teme Kurikuluma zdravstvenog odgoja </a:t>
            </a:r>
            <a:r>
              <a:rPr lang="hr-HR" altLang="sr-Latn-RS" sz="2800" dirty="0" smtClean="0">
                <a:solidFill>
                  <a:srgbClr val="1E0000"/>
                </a:solidFill>
              </a:rPr>
              <a:t>predaju</a:t>
            </a:r>
            <a:endParaRPr lang="hr-HR" altLang="sr-Latn-RS" sz="2800" dirty="0">
              <a:solidFill>
                <a:srgbClr val="1E0000"/>
              </a:solidFill>
            </a:endParaRPr>
          </a:p>
          <a:p>
            <a:pPr algn="just"/>
            <a:endParaRPr lang="hr-HR" altLang="sr-Latn-RS" sz="2800" dirty="0">
              <a:solidFill>
                <a:srgbClr val="1E0000"/>
              </a:solidFill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hr-HR" altLang="sr-Latn-RS" dirty="0">
                <a:solidFill>
                  <a:srgbClr val="1E0000"/>
                </a:solidFill>
              </a:rPr>
              <a:t>  razrednici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hr-HR" altLang="sr-Latn-RS" dirty="0">
                <a:solidFill>
                  <a:srgbClr val="1E0000"/>
                </a:solidFill>
              </a:rPr>
              <a:t>  predmetni nastavnici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hr-HR" altLang="sr-Latn-RS" dirty="0">
                <a:solidFill>
                  <a:srgbClr val="1E0000"/>
                </a:solidFill>
              </a:rPr>
              <a:t>  stručni suradnici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hr-HR" altLang="sr-Latn-RS" dirty="0">
                <a:solidFill>
                  <a:srgbClr val="1E0000"/>
                </a:solidFill>
              </a:rPr>
              <a:t>  liječnici školske medicine i medicinske </a:t>
            </a:r>
            <a:r>
              <a:rPr lang="hr-HR" altLang="sr-Latn-RS" dirty="0" smtClean="0">
                <a:solidFill>
                  <a:srgbClr val="1E0000"/>
                </a:solidFill>
              </a:rPr>
              <a:t>sestre</a:t>
            </a:r>
            <a:endParaRPr lang="hr-HR" altLang="sr-Latn-RS" b="1" dirty="0">
              <a:solidFill>
                <a:srgbClr val="1E0000"/>
              </a:solidFill>
            </a:endParaRPr>
          </a:p>
          <a:p>
            <a:endParaRPr lang="hr-HR" altLang="sr-Latn-R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90872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hr-HR" altLang="sr-Latn-RS" sz="2000" dirty="0">
                <a:solidFill>
                  <a:srgbClr val="1E0000"/>
                </a:solidFill>
                <a:effectLst/>
              </a:rPr>
              <a:t>Program zdravstvenog odgoja temelji se na holističkom poimanju zdravlja koji podrazumijeva povezanost </a:t>
            </a:r>
            <a:r>
              <a:rPr lang="hr-HR" altLang="sr-Latn-RS" sz="2000" b="1" dirty="0">
                <a:solidFill>
                  <a:srgbClr val="1E0000"/>
                </a:solidFill>
                <a:effectLst/>
              </a:rPr>
              <a:t>tjelesnog, mentalnog, emocionalnog, duhovnog i socijalnog aspekta zdravlja</a:t>
            </a:r>
            <a:r>
              <a:rPr lang="hr-HR" altLang="sr-Latn-RS" sz="2000" dirty="0">
                <a:solidFill>
                  <a:srgbClr val="1E0000"/>
                </a:solidFill>
                <a:effectLst/>
              </a:rPr>
              <a:t>. Program je podijeljen u 4 modula da bi se osigurala ravnoteža u zastupljenosti različitih aspekata zdravlja.</a:t>
            </a:r>
            <a:br>
              <a:rPr lang="hr-HR" altLang="sr-Latn-RS" sz="2000" dirty="0">
                <a:solidFill>
                  <a:srgbClr val="1E0000"/>
                </a:solidFill>
                <a:effectLst/>
              </a:rPr>
            </a:br>
            <a:endParaRPr lang="hr-HR" altLang="sr-Latn-RS" sz="2000" dirty="0">
              <a:solidFill>
                <a:srgbClr val="1E0000"/>
              </a:solidFill>
              <a:effectLst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05791622"/>
              </p:ext>
            </p:extLst>
          </p:nvPr>
        </p:nvGraphicFramePr>
        <p:xfrm>
          <a:off x="475069" y="2353216"/>
          <a:ext cx="8217064" cy="351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14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512511" cy="1143000"/>
          </a:xfrm>
        </p:spPr>
        <p:txBody>
          <a:bodyPr anchor="ctr"/>
          <a:lstStyle/>
          <a:p>
            <a:pPr marL="0" indent="0">
              <a:buNone/>
            </a:pPr>
            <a:r>
              <a:rPr lang="hr-HR" dirty="0" smtClean="0"/>
              <a:t>Nastavnici: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31640" y="1700808"/>
            <a:ext cx="6400800" cy="34747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hr-H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</a:t>
            </a:r>
            <a:r>
              <a:rPr lang="hr-HR" dirty="0" smtClean="0"/>
              <a:t>laniranje rada</a:t>
            </a:r>
          </a:p>
          <a:p>
            <a:pPr marL="4572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i</a:t>
            </a:r>
            <a:r>
              <a:rPr lang="hr-HR" dirty="0" smtClean="0"/>
              <a:t>zvođenje nastave</a:t>
            </a:r>
          </a:p>
          <a:p>
            <a:pPr marL="4572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v</a:t>
            </a:r>
            <a:r>
              <a:rPr lang="hr-HR" dirty="0" smtClean="0"/>
              <a:t>ođenje bilježaka o ostvarivanju plana   te uspjehu učenika (razredna knjiga)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dirty="0" smtClean="0"/>
          </a:p>
          <a:p>
            <a:pPr>
              <a:buFont typeface="Wingdings" panose="05000000000000000000" pitchFamily="2" charset="2"/>
              <a:buChar char="ü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221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1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27774"/>
              </p:ext>
            </p:extLst>
          </p:nvPr>
        </p:nvGraphicFramePr>
        <p:xfrm>
          <a:off x="467544" y="1484784"/>
          <a:ext cx="8569325" cy="4124328"/>
        </p:xfrm>
        <a:graphic>
          <a:graphicData uri="http://schemas.openxmlformats.org/drawingml/2006/table">
            <a:tbl>
              <a:tblPr/>
              <a:tblGrid>
                <a:gridCol w="503237"/>
                <a:gridCol w="3068638"/>
                <a:gridCol w="1166812"/>
                <a:gridCol w="1166813"/>
                <a:gridCol w="1331912"/>
                <a:gridCol w="1331913"/>
              </a:tblGrid>
              <a:tr h="4778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r. b.</a:t>
                      </a:r>
                      <a:endParaRPr kumimoji="0" lang="hr-HR" altLang="sr-Latn-R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Modul</a:t>
                      </a:r>
                      <a:endParaRPr kumimoji="0" lang="hr-HR" altLang="sr-Latn-R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1. razred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2. razred 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3. razred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4. razred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  <a:endParaRPr kumimoji="0" lang="hr-HR" altLang="sr-Latn-R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Živjeti zdravo</a:t>
                      </a:r>
                      <a:endParaRPr kumimoji="0" lang="hr-HR" altLang="sr-Latn-RS" sz="17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3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altLang="sr-Latn-RS" sz="17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3</a:t>
                      </a:r>
                      <a:endParaRPr kumimoji="0" lang="hr-HR" altLang="sr-Latn-R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Prevencija ovisnosti</a:t>
                      </a:r>
                      <a:endParaRPr kumimoji="0" lang="hr-HR" altLang="sr-Latn-RS" sz="17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0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  <a:endParaRPr kumimoji="0" lang="hr-HR" altLang="sr-Latn-R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altLang="sr-Latn-RS" sz="1700" b="0" i="1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5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0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1E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Ukupno sati</a:t>
                      </a:r>
                      <a:endParaRPr kumimoji="0" lang="hr-HR" altLang="sr-Latn-R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12</a:t>
                      </a:r>
                      <a:endParaRPr kumimoji="0" lang="hr-HR" altLang="sr-Latn-R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  <a:endParaRPr kumimoji="0" lang="hr-HR" altLang="sr-Latn-R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518" name="Rectangle 5"/>
          <p:cNvSpPr>
            <a:spLocks noChangeArrowheads="1"/>
          </p:cNvSpPr>
          <p:nvPr/>
        </p:nvSpPr>
        <p:spPr bwMode="auto">
          <a:xfrm>
            <a:off x="1187624" y="620688"/>
            <a:ext cx="83534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hr-HR" altLang="sr-Latn-RS" sz="2200" b="1" dirty="0">
                <a:solidFill>
                  <a:srgbClr val="1E0000"/>
                </a:solidFill>
                <a:latin typeface="Georgia" pitchFamily="18" charset="0"/>
              </a:rPr>
              <a:t>p</a:t>
            </a:r>
            <a:r>
              <a:rPr lang="hr-HR" altLang="sr-Latn-RS" sz="2200" b="1" dirty="0" smtClean="0">
                <a:solidFill>
                  <a:srgbClr val="1E0000"/>
                </a:solidFill>
                <a:latin typeface="Georgia" pitchFamily="18" charset="0"/>
              </a:rPr>
              <a:t>lanirana </a:t>
            </a:r>
            <a:r>
              <a:rPr lang="hr-HR" altLang="sr-Latn-RS" sz="2200" b="1" dirty="0">
                <a:solidFill>
                  <a:srgbClr val="1E0000"/>
                </a:solidFill>
                <a:latin typeface="Georgia" pitchFamily="18" charset="0"/>
              </a:rPr>
              <a:t>satnica – </a:t>
            </a:r>
            <a:r>
              <a:rPr lang="hr-HR" altLang="sr-Latn-RS" sz="2200" b="1" dirty="0" smtClean="0">
                <a:solidFill>
                  <a:srgbClr val="1E0000"/>
                </a:solidFill>
                <a:latin typeface="Georgia" pitchFamily="18" charset="0"/>
              </a:rPr>
              <a:t>srednja </a:t>
            </a:r>
            <a:r>
              <a:rPr lang="hr-HR" altLang="sr-Latn-RS" sz="2200" b="1" dirty="0">
                <a:solidFill>
                  <a:srgbClr val="1E0000"/>
                </a:solidFill>
                <a:latin typeface="Georgia" pitchFamily="18" charset="0"/>
              </a:rPr>
              <a:t>škola</a:t>
            </a:r>
          </a:p>
        </p:txBody>
      </p:sp>
    </p:spTree>
    <p:extLst>
      <p:ext uri="{BB962C8B-B14F-4D97-AF65-F5344CB8AC3E}">
        <p14:creationId xmlns:p14="http://schemas.microsoft.com/office/powerpoint/2010/main" val="251891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1241428" y="1506767"/>
            <a:ext cx="5773738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r-HR" altLang="sr-Latn-RS" sz="2200" dirty="0">
                <a:solidFill>
                  <a:srgbClr val="1E0000"/>
                </a:solidFill>
                <a:latin typeface="Tahoma" pitchFamily="34" charset="0"/>
              </a:rPr>
              <a:t>Obuhvaća sadržaje o </a:t>
            </a:r>
            <a:r>
              <a:rPr lang="hr-HR" altLang="sr-Latn-RS" sz="2200" b="1" dirty="0">
                <a:solidFill>
                  <a:srgbClr val="1E0000"/>
                </a:solidFill>
                <a:latin typeface="Tahoma" pitchFamily="34" charset="0"/>
              </a:rPr>
              <a:t>pravilnoj prehrani, osobnoj higijeni i tjelesnoj aktivnosti </a:t>
            </a:r>
            <a:r>
              <a:rPr lang="hr-HR" altLang="sr-Latn-RS" sz="2200" dirty="0">
                <a:solidFill>
                  <a:srgbClr val="1E0000"/>
                </a:solidFill>
                <a:latin typeface="Tahoma" pitchFamily="34" charset="0"/>
              </a:rPr>
              <a:t>koji su odgovarajući uzrastu učenika. Sadržajima se želi ukazati djeci na važnost zdrave prehrane, stjecanje pozitivnih navika osobne higijene i zdravih stilova života.</a:t>
            </a:r>
          </a:p>
          <a:p>
            <a:pPr>
              <a:lnSpc>
                <a:spcPct val="90000"/>
              </a:lnSpc>
            </a:pPr>
            <a:r>
              <a:rPr lang="hr-HR" altLang="sr-Latn-RS" sz="2200" dirty="0">
                <a:solidFill>
                  <a:srgbClr val="1E0000"/>
                </a:solidFill>
                <a:latin typeface="Tahoma" pitchFamily="34" charset="0"/>
              </a:rPr>
              <a:t>Modul Živjeti zdravo ima svoju </a:t>
            </a:r>
            <a:r>
              <a:rPr lang="hr-HR" altLang="sr-Latn-RS" sz="2200" b="1" dirty="0">
                <a:solidFill>
                  <a:srgbClr val="1E0000"/>
                </a:solidFill>
                <a:latin typeface="Tahoma" pitchFamily="34" charset="0"/>
              </a:rPr>
              <a:t>mentalnu i socijalnu dimenziju</a:t>
            </a:r>
            <a:r>
              <a:rPr lang="hr-HR" altLang="sr-Latn-RS" sz="2200" dirty="0">
                <a:solidFill>
                  <a:srgbClr val="1E0000"/>
                </a:solidFill>
                <a:latin typeface="Tahoma" pitchFamily="34" charset="0"/>
              </a:rPr>
              <a:t>. Važno je pomoći učenicima da prepoznaju osjećaje i mišljenja da bi razvili vlastite vrijednosti. Socijalna dimenzija pretpostavlja razvoj životnih vještina od komunikacije do donošenja odluka.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260648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64516" name="Picture 3" descr="health-educati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6" y="2492896"/>
            <a:ext cx="1733547" cy="139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61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66563" name="Picture 5" descr="ri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82" y="2348879"/>
            <a:ext cx="1724606" cy="170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1187624" y="1773238"/>
            <a:ext cx="59055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r-HR" altLang="sr-Latn-RS" sz="2200" dirty="0">
                <a:solidFill>
                  <a:srgbClr val="1E0000"/>
                </a:solidFill>
                <a:latin typeface="Tahoma" pitchFamily="34" charset="0"/>
              </a:rPr>
              <a:t>Teme i sadržaji prevencije ovisnosti zastupljeni su u svim dobnim skupinama. Osobita pozornost posvećuje se nekim novim pojavama kao što su </a:t>
            </a:r>
            <a:r>
              <a:rPr lang="hr-HR" altLang="sr-Latn-RS" sz="2200" b="1" dirty="0">
                <a:solidFill>
                  <a:srgbClr val="1E0000"/>
                </a:solidFill>
                <a:latin typeface="Tahoma" pitchFamily="34" charset="0"/>
              </a:rPr>
              <a:t>nasilje korištenjem informacijsko-komunikacijskih tehnologija, kockanje i klađenje adolescenata</a:t>
            </a:r>
            <a:r>
              <a:rPr lang="hr-HR" altLang="sr-Latn-RS" sz="2200" dirty="0">
                <a:solidFill>
                  <a:srgbClr val="1E0000"/>
                </a:solidFill>
                <a:latin typeface="Tahoma" pitchFamily="34" charset="0"/>
              </a:rPr>
              <a:t>. Slijede problemi koji su sve prisutniji s tragičnim posljedicama u prometu, a odnose se na prebrzu vožnju, vožnju pod utjecajem alkohola, droga itd.</a:t>
            </a:r>
            <a:r>
              <a:rPr lang="hr-HR" altLang="sr-Latn-RS" sz="2200" dirty="0">
                <a:solidFill>
                  <a:srgbClr val="C00000"/>
                </a:solidFill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887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11560" y="425474"/>
            <a:ext cx="8280921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68611" name="Picture 6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565400"/>
            <a:ext cx="2160587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1187624" y="1284969"/>
            <a:ext cx="5256213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Teme i sadržaji modula prevencija nasilničkog ponašanja zastupljeni su gotovo u svim razredima.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Učenici će učiti: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kako se ponašamo prema drugima,  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  životinjama</a:t>
            </a:r>
          </a:p>
          <a:p>
            <a:pPr>
              <a:lnSpc>
                <a:spcPct val="90000"/>
              </a:lnSpc>
            </a:pPr>
            <a:endParaRPr lang="hr-HR" altLang="sr-Latn-RS" sz="2000" dirty="0">
              <a:solidFill>
                <a:srgbClr val="1E000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školska pravila i bonton 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hr-HR" altLang="sr-Latn-RS" sz="2000" dirty="0">
              <a:solidFill>
                <a:srgbClr val="1E000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životne vještine: emocionalnost, 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  suosjećanje, zahvalnost, velikodušnost </a:t>
            </a:r>
          </a:p>
          <a:p>
            <a:pPr>
              <a:lnSpc>
                <a:spcPct val="90000"/>
              </a:lnSpc>
            </a:pPr>
            <a:endParaRPr lang="hr-HR" altLang="sr-Latn-RS" sz="2000" dirty="0">
              <a:solidFill>
                <a:srgbClr val="1E000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kako rješavati sukobe, kako se 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  oduprijeti nasilniku</a:t>
            </a:r>
          </a:p>
          <a:p>
            <a:pPr>
              <a:lnSpc>
                <a:spcPct val="90000"/>
              </a:lnSpc>
            </a:pPr>
            <a:endParaRPr lang="hr-HR" altLang="sr-Latn-RS" sz="2000" dirty="0">
              <a:solidFill>
                <a:srgbClr val="1E000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kako  živjeti u optimističkom okruženju</a:t>
            </a:r>
            <a:endParaRPr lang="hr-HR" altLang="sr-Latn-RS" sz="2200" dirty="0">
              <a:solidFill>
                <a:srgbClr val="1E0000"/>
              </a:solidFill>
              <a:latin typeface="Tahoma" pitchFamily="34" charset="0"/>
            </a:endParaRPr>
          </a:p>
          <a:p>
            <a:endParaRPr lang="hr-HR" altLang="sr-Latn-RS" sz="2200" dirty="0">
              <a:solidFill>
                <a:srgbClr val="1E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38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1187624" y="1700212"/>
            <a:ext cx="756890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Spolno/ rodna ravnopravnost i odgovorno spolno ponašanje je modul kojim se učenicima žele dati znanstveno utemeljene informacije, ali i uvidi u različita promišljanja te različite vrijednosne perspektive. Ovisno o dobi učenici će učiti o: </a:t>
            </a:r>
            <a:endParaRPr lang="hr-HR" altLang="sr-Latn-RS" sz="2000" b="1" dirty="0">
              <a:solidFill>
                <a:srgbClr val="1E0000"/>
              </a:solidFill>
              <a:latin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1615" y="520428"/>
            <a:ext cx="8280920" cy="863600"/>
          </a:xfrm>
          <a:prstGeom prst="rect">
            <a:avLst/>
          </a:prstGeom>
        </p:spPr>
        <p:txBody>
          <a:bodyPr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MODUL – Rodna/spolna ravnopravnost i odgovorno spolno ponašanje </a:t>
            </a:r>
            <a:endParaRPr lang="hr-HR" sz="4800" b="1" dirty="0">
              <a:solidFill>
                <a:srgbClr val="C00000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1187624" y="3068960"/>
            <a:ext cx="84883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odgovornosti i poštovanju prema vlastitom tijelu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muškim i ženskim društvenim ulogama i rodnoj ravnopravnosti 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ulozi i pritisku medija u pubertetu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emocijama u vršnjačkim odnosima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prihvaćanju različitosti u seksualnosti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rizicima (</a:t>
            </a:r>
            <a:r>
              <a:rPr lang="hr-HR" altLang="sr-Latn-RS" sz="2000" dirty="0" err="1">
                <a:solidFill>
                  <a:srgbClr val="1E0000"/>
                </a:solidFill>
                <a:latin typeface="Tahoma" pitchFamily="34" charset="0"/>
              </a:rPr>
              <a:t>pre</a:t>
            </a: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)ranih seksualnih odnosa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emocijama i komunikacijama u vezi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ljubavi, braku, obitelji i roditeljstvu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 diskriminaciji seksualnih manjina  </a:t>
            </a:r>
          </a:p>
          <a:p>
            <a:pPr>
              <a:buFontTx/>
              <a:buChar char="•"/>
            </a:pPr>
            <a:endParaRPr lang="hr-HR" altLang="sr-Latn-RS" sz="2000" dirty="0">
              <a:solidFill>
                <a:srgbClr val="1E0000"/>
              </a:solidFill>
              <a:latin typeface="Tahoma" pitchFamily="34" charset="0"/>
            </a:endParaRPr>
          </a:p>
        </p:txBody>
      </p:sp>
      <p:pic>
        <p:nvPicPr>
          <p:cNvPr id="70661" name="Picture 5" descr="blue heads_6828088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292601"/>
            <a:ext cx="1491861" cy="9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16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ChangeArrowheads="1"/>
          </p:cNvSpPr>
          <p:nvPr/>
        </p:nvSpPr>
        <p:spPr bwMode="auto">
          <a:xfrm>
            <a:off x="1187624" y="1736102"/>
            <a:ext cx="727280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rad u parovima i malim skupinama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organiziranje predavanja s diskusijama </a:t>
            </a:r>
            <a:r>
              <a:rPr lang="hr-HR" altLang="sr-Latn-RS" sz="2000" dirty="0" smtClean="0">
                <a:solidFill>
                  <a:srgbClr val="1E0000"/>
                </a:solidFill>
                <a:latin typeface="Tahoma" pitchFamily="34" charset="0"/>
              </a:rPr>
              <a:t> </a:t>
            </a:r>
            <a:endParaRPr lang="hr-HR" altLang="sr-Latn-RS" sz="2000" dirty="0">
              <a:solidFill>
                <a:srgbClr val="1E0000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pedagoške radionice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igranje uloga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razvoj stavova u raspravi i debati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analiza slučajeva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korištenje dostupnih i primjerenih sadržaja s internetskih stranica i korištenje informacijsko-komunikacijskih tehnologija</a:t>
            </a:r>
          </a:p>
          <a:p>
            <a:pPr>
              <a:buFontTx/>
              <a:buChar char="•"/>
            </a:pPr>
            <a:r>
              <a:rPr lang="hr-HR" altLang="sr-Latn-RS" sz="2000" dirty="0">
                <a:solidFill>
                  <a:srgbClr val="1E0000"/>
                </a:solidFill>
                <a:latin typeface="Tahoma" pitchFamily="34" charset="0"/>
              </a:rPr>
              <a:t>priprema i organiziranje lokalnih preventivnih aktivnosti (izložbe, obilježavanje prigodnih datuma</a:t>
            </a:r>
            <a:r>
              <a:rPr lang="hr-HR" altLang="sr-Latn-RS" sz="2000" dirty="0" smtClean="0">
                <a:solidFill>
                  <a:srgbClr val="1E0000"/>
                </a:solidFill>
                <a:latin typeface="Tahoma" pitchFamily="34" charset="0"/>
              </a:rPr>
              <a:t>…)</a:t>
            </a:r>
            <a:endParaRPr lang="hr-HR" altLang="sr-Latn-RS" sz="2000" dirty="0">
              <a:solidFill>
                <a:srgbClr val="1E0000"/>
              </a:solidFill>
              <a:latin typeface="Tahoma" pitchFamily="34" charset="0"/>
            </a:endParaRP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1187624" y="765175"/>
            <a:ext cx="8353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hr-HR" altLang="sr-Latn-RS" sz="2800" b="1" dirty="0">
                <a:solidFill>
                  <a:schemeClr val="tx2"/>
                </a:solidFill>
                <a:latin typeface="Georgia" pitchFamily="18" charset="0"/>
              </a:rPr>
              <a:t>Metode u poučavanju/provedbi</a:t>
            </a:r>
          </a:p>
        </p:txBody>
      </p:sp>
    </p:spTree>
    <p:extLst>
      <p:ext uri="{BB962C8B-B14F-4D97-AF65-F5344CB8AC3E}">
        <p14:creationId xmlns:p14="http://schemas.microsoft.com/office/powerpoint/2010/main" val="356986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548680"/>
            <a:ext cx="7498080" cy="1143000"/>
          </a:xfrm>
        </p:spPr>
        <p:txBody>
          <a:bodyPr>
            <a:normAutofit/>
          </a:bodyPr>
          <a:lstStyle/>
          <a:p>
            <a:r>
              <a:rPr lang="hr-HR" altLang="sr-Latn-RS" sz="4000" dirty="0" smtClean="0"/>
              <a:t>GRAĐANSKI  ODGOJ </a:t>
            </a:r>
            <a:endParaRPr lang="hr-HR" altLang="sr-Latn-RS" sz="40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276872"/>
            <a:ext cx="749808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dirty="0" smtClean="0">
                <a:solidFill>
                  <a:srgbClr val="1E0000"/>
                </a:solidFill>
              </a:rPr>
              <a:t>20 sati – </a:t>
            </a:r>
            <a:r>
              <a:rPr lang="hr-HR" altLang="sr-Latn-RS" dirty="0" err="1" smtClean="0">
                <a:solidFill>
                  <a:srgbClr val="1E0000"/>
                </a:solidFill>
              </a:rPr>
              <a:t>međupredmetno</a:t>
            </a:r>
            <a:endParaRPr lang="hr-HR" altLang="sr-Latn-RS" dirty="0" smtClean="0">
              <a:solidFill>
                <a:srgbClr val="1E0000"/>
              </a:solidFill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dirty="0" smtClean="0">
                <a:solidFill>
                  <a:srgbClr val="1E0000"/>
                </a:solidFill>
              </a:rPr>
              <a:t>5 sati – sat razrednika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dirty="0" smtClean="0">
                <a:solidFill>
                  <a:srgbClr val="1E0000"/>
                </a:solidFill>
              </a:rPr>
              <a:t>10 sati – </a:t>
            </a:r>
            <a:r>
              <a:rPr lang="hr-HR" altLang="sr-Latn-RS" dirty="0" err="1" smtClean="0">
                <a:solidFill>
                  <a:srgbClr val="1E0000"/>
                </a:solidFill>
              </a:rPr>
              <a:t>izvanučionične</a:t>
            </a:r>
            <a:r>
              <a:rPr lang="hr-HR" altLang="sr-Latn-RS" dirty="0" smtClean="0">
                <a:solidFill>
                  <a:srgbClr val="1E0000"/>
                </a:solidFill>
              </a:rPr>
              <a:t> aktivnosti</a:t>
            </a:r>
          </a:p>
          <a:p>
            <a:pPr>
              <a:lnSpc>
                <a:spcPct val="80000"/>
              </a:lnSpc>
              <a:buFontTx/>
              <a:buChar char="o"/>
            </a:pPr>
            <a:endParaRPr lang="hr-HR" altLang="sr-Latn-RS" dirty="0">
              <a:solidFill>
                <a:srgbClr val="1E0000"/>
              </a:solidFill>
            </a:endParaRPr>
          </a:p>
          <a:p>
            <a:pPr>
              <a:lnSpc>
                <a:spcPct val="80000"/>
              </a:lnSpc>
              <a:buFontTx/>
              <a:buChar char="o"/>
            </a:pPr>
            <a:endParaRPr lang="hr-HR" altLang="sr-Latn-RS" dirty="0" smtClean="0">
              <a:solidFill>
                <a:srgbClr val="1E0000"/>
              </a:solidFill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altLang="sr-Latn-RS" dirty="0" smtClean="0">
                <a:solidFill>
                  <a:srgbClr val="1E0000"/>
                </a:solidFill>
              </a:rPr>
              <a:t>UKUPNO – 35 sati</a:t>
            </a:r>
          </a:p>
          <a:p>
            <a:pPr>
              <a:lnSpc>
                <a:spcPct val="80000"/>
              </a:lnSpc>
              <a:buFontTx/>
              <a:buChar char="o"/>
            </a:pPr>
            <a:endParaRPr lang="hr-HR" altLang="sr-Latn-RS" sz="1800" dirty="0">
              <a:solidFill>
                <a:srgbClr val="1E0000"/>
              </a:solidFill>
            </a:endParaRPr>
          </a:p>
          <a:p>
            <a:pPr>
              <a:lnSpc>
                <a:spcPct val="80000"/>
              </a:lnSpc>
              <a:buFontTx/>
              <a:buChar char="o"/>
            </a:pPr>
            <a:endParaRPr lang="hr-HR" altLang="sr-Latn-RS" sz="18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5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7498080" cy="1143000"/>
          </a:xfrm>
        </p:spPr>
        <p:txBody>
          <a:bodyPr/>
          <a:lstStyle/>
          <a:p>
            <a:pPr algn="ctr"/>
            <a:endParaRPr lang="hr-HR" altLang="sr-Latn-RS" dirty="0" smtClean="0">
              <a:ea typeface="ＭＳ Ｐゴシック" pitchFamily="34" charset="-128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12776"/>
            <a:ext cx="7498080" cy="4800600"/>
          </a:xfrm>
        </p:spPr>
        <p:txBody>
          <a:bodyPr/>
          <a:lstStyle/>
          <a:p>
            <a:pPr>
              <a:buFontTx/>
              <a:buChar char="-"/>
            </a:pPr>
            <a:endParaRPr lang="hr-HR" altLang="sr-Latn-RS" sz="2800" b="1" dirty="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r>
              <a:rPr lang="hr-HR" altLang="sr-Latn-RS" sz="2800" b="1" dirty="0" err="1">
                <a:ea typeface="ＭＳ Ｐゴシック" pitchFamily="34" charset="-128"/>
              </a:rPr>
              <a:t>m</a:t>
            </a:r>
            <a:r>
              <a:rPr lang="en-US" altLang="sr-Latn-RS" sz="2800" b="1" dirty="0" err="1" smtClean="0">
                <a:ea typeface="ＭＳ Ｐゴシック" pitchFamily="34" charset="-128"/>
              </a:rPr>
              <a:t>eđupredmetno</a:t>
            </a:r>
            <a:r>
              <a:rPr lang="ta-IN" altLang="sr-Latn-RS" sz="2800" b="1" dirty="0" smtClean="0">
                <a:ea typeface="ＭＳ Ｐゴシック" pitchFamily="34" charset="-128"/>
              </a:rPr>
              <a:t> – </a:t>
            </a:r>
            <a:r>
              <a:rPr lang="hr-HR" altLang="sr-Latn-RS" b="1" dirty="0" smtClean="0">
                <a:ea typeface="ＭＳ Ｐゴシック" pitchFamily="34" charset="-128"/>
              </a:rPr>
              <a:t>20</a:t>
            </a:r>
            <a:r>
              <a:rPr lang="ta-IN" altLang="sr-Latn-RS" b="1" dirty="0" smtClean="0">
                <a:ea typeface="ＭＳ Ｐゴシック" pitchFamily="34" charset="-128"/>
              </a:rPr>
              <a:t> sati</a:t>
            </a:r>
          </a:p>
          <a:p>
            <a:pPr>
              <a:buFontTx/>
              <a:buChar char="-"/>
            </a:pPr>
            <a:r>
              <a:rPr lang="hr-HR" altLang="sr-Latn-RS" sz="2800" dirty="0">
                <a:ea typeface="ＭＳ Ｐゴシック" pitchFamily="34" charset="-128"/>
              </a:rPr>
              <a:t>p</a:t>
            </a:r>
            <a:r>
              <a:rPr lang="hr-HR" altLang="sr-Latn-RS" sz="2800" dirty="0" smtClean="0">
                <a:ea typeface="ＭＳ Ｐゴシック" pitchFamily="34" charset="-128"/>
              </a:rPr>
              <a:t>rovodi se kroz sve predmete (u razrednu knjigu se uz nastavnu jedinicu upisuje naznaka GOO ukoliko se dio nastavnih sadržaja tog sata odnosi na građanski odgoj i obrazovanje)</a:t>
            </a:r>
            <a:endParaRPr lang="hr-HR" altLang="sr-Latn-RS" dirty="0" smtClean="0">
              <a:ea typeface="ＭＳ Ｐゴシック" pitchFamily="34" charset="-128"/>
            </a:endParaRPr>
          </a:p>
        </p:txBody>
      </p:sp>
      <p:sp>
        <p:nvSpPr>
          <p:cNvPr id="2253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8954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8080" cy="1143000"/>
          </a:xfrm>
        </p:spPr>
        <p:txBody>
          <a:bodyPr/>
          <a:lstStyle/>
          <a:p>
            <a:pPr algn="ctr"/>
            <a:r>
              <a:rPr lang="hr-HR" altLang="sr-Latn-RS" dirty="0">
                <a:ea typeface="ＭＳ Ｐゴシック" pitchFamily="34" charset="-128"/>
              </a:rPr>
              <a:t>p</a:t>
            </a:r>
            <a:r>
              <a:rPr lang="hr-HR" altLang="sr-Latn-RS" dirty="0" smtClean="0">
                <a:ea typeface="ＭＳ Ｐゴシック" pitchFamily="34" charset="-128"/>
              </a:rPr>
              <a:t>rimjeri za SRZ – 5 sati</a:t>
            </a:r>
            <a:endParaRPr lang="en-US" altLang="sr-Latn-RS" dirty="0" smtClean="0">
              <a:ea typeface="ＭＳ Ｐゴシック" pitchFamily="34" charset="-128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187624" y="1772816"/>
            <a:ext cx="7498080" cy="4800600"/>
          </a:xfrm>
        </p:spPr>
        <p:txBody>
          <a:bodyPr>
            <a:normAutofit/>
          </a:bodyPr>
          <a:lstStyle/>
          <a:p>
            <a:r>
              <a:rPr lang="hr-HR" altLang="sr-Latn-RS" sz="2800" dirty="0">
                <a:latin typeface="Calibri" pitchFamily="34" charset="0"/>
                <a:ea typeface="ＭＳ Ｐゴシック" pitchFamily="34" charset="-128"/>
              </a:rPr>
              <a:t>i</a:t>
            </a:r>
            <a:r>
              <a:rPr lang="en-US" altLang="sr-Latn-RS" sz="2800" dirty="0" err="1" smtClean="0">
                <a:latin typeface="Calibri" pitchFamily="34" charset="0"/>
                <a:ea typeface="ＭＳ Ｐゴシック" pitchFamily="34" charset="-128"/>
              </a:rPr>
              <a:t>zbor</a:t>
            </a:r>
            <a:r>
              <a:rPr lang="en-US" altLang="sr-Latn-RS" sz="2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latin typeface="Calibri" pitchFamily="34" charset="0"/>
                <a:ea typeface="ＭＳ Ｐゴシック" pitchFamily="34" charset="-128"/>
              </a:rPr>
              <a:t>predsjednika</a:t>
            </a:r>
            <a:r>
              <a:rPr lang="en-US" altLang="sr-Latn-RS" sz="2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latin typeface="Calibri" pitchFamily="34" charset="0"/>
                <a:ea typeface="ＭＳ Ｐゴシック" pitchFamily="34" charset="-128"/>
              </a:rPr>
              <a:t>razreda</a:t>
            </a:r>
            <a:r>
              <a:rPr lang="en-US" altLang="sr-Latn-RS" sz="2800" dirty="0" smtClean="0">
                <a:latin typeface="Calibri" pitchFamily="34" charset="0"/>
                <a:ea typeface="ＭＳ Ｐゴシック" pitchFamily="34" charset="-128"/>
              </a:rPr>
              <a:t> </a:t>
            </a:r>
            <a:endParaRPr lang="ta-IN" altLang="sr-Latn-RS" sz="2800" dirty="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hr-HR" altLang="sr-Latn-RS" sz="2800" dirty="0" smtClean="0">
                <a:latin typeface="Calibri" pitchFamily="34" charset="0"/>
                <a:ea typeface="ＭＳ Ｐゴシック" pitchFamily="34" charset="-128"/>
              </a:rPr>
              <a:t>u</a:t>
            </a:r>
            <a:r>
              <a:rPr lang="ta-IN" altLang="sr-Latn-RS" sz="2800" dirty="0" smtClean="0">
                <a:latin typeface="Calibri" pitchFamily="34" charset="0"/>
                <a:ea typeface="ＭＳ Ｐゴシック" pitchFamily="34" charset="-128"/>
              </a:rPr>
              <a:t>poznavanje sa zakonima i pravilnicima</a:t>
            </a:r>
          </a:p>
          <a:p>
            <a:r>
              <a:rPr lang="hr-HR" altLang="sr-Latn-RS" sz="2800" dirty="0">
                <a:latin typeface="Calibri" pitchFamily="34" charset="0"/>
                <a:ea typeface="ＭＳ Ｐゴシック" pitchFamily="34" charset="-128"/>
              </a:rPr>
              <a:t>d</a:t>
            </a:r>
            <a:r>
              <a:rPr lang="en-US" altLang="sr-Latn-RS" sz="2800" dirty="0" err="1" smtClean="0">
                <a:latin typeface="Calibri" pitchFamily="34" charset="0"/>
                <a:ea typeface="ＭＳ Ｐゴシック" pitchFamily="34" charset="-128"/>
              </a:rPr>
              <a:t>onošenje</a:t>
            </a:r>
            <a:r>
              <a:rPr lang="en-US" altLang="sr-Latn-RS" sz="2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latin typeface="Calibri" pitchFamily="34" charset="0"/>
                <a:ea typeface="ＭＳ Ｐゴシック" pitchFamily="34" charset="-128"/>
              </a:rPr>
              <a:t>razrednih</a:t>
            </a:r>
            <a:r>
              <a:rPr lang="en-US" altLang="sr-Latn-RS" sz="2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latin typeface="Calibri" pitchFamily="34" charset="0"/>
                <a:ea typeface="ＭＳ Ｐゴシック" pitchFamily="34" charset="-128"/>
              </a:rPr>
              <a:t>pravila</a:t>
            </a:r>
            <a:endParaRPr lang="ta-IN" altLang="sr-Latn-RS" sz="2800" dirty="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hr-HR" altLang="sr-Latn-RS" sz="2800" dirty="0">
                <a:latin typeface="Calibri" pitchFamily="34" charset="0"/>
                <a:ea typeface="ＭＳ Ｐゴシック" pitchFamily="34" charset="-128"/>
              </a:rPr>
              <a:t>k</a:t>
            </a:r>
            <a:r>
              <a:rPr lang="en-US" altLang="sr-Latn-RS" sz="2800" dirty="0" err="1" smtClean="0">
                <a:latin typeface="Calibri" pitchFamily="34" charset="0"/>
                <a:ea typeface="ＭＳ Ｐゴシック" pitchFamily="34" charset="-128"/>
              </a:rPr>
              <a:t>omunikacijske</a:t>
            </a:r>
            <a:r>
              <a:rPr lang="en-US" altLang="sr-Latn-RS" sz="2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latin typeface="Calibri" pitchFamily="34" charset="0"/>
                <a:ea typeface="ＭＳ Ｐゴシック" pitchFamily="34" charset="-128"/>
              </a:rPr>
              <a:t>vještine</a:t>
            </a:r>
            <a:r>
              <a:rPr lang="ta-IN" altLang="sr-Latn-RS" sz="2800" dirty="0" smtClean="0">
                <a:latin typeface="Calibri" pitchFamily="34" charset="0"/>
                <a:ea typeface="ＭＳ Ｐゴシック" pitchFamily="34" charset="-128"/>
              </a:rPr>
              <a:t>, trgovanje ljudima, zaštita potrošača, obilježavanje važnih datuma i sl.</a:t>
            </a:r>
          </a:p>
          <a:p>
            <a:r>
              <a:rPr lang="hr-HR" altLang="sr-Latn-RS" sz="2800" dirty="0" smtClean="0">
                <a:latin typeface="Calibri" pitchFamily="34" charset="0"/>
                <a:ea typeface="ＭＳ Ｐゴシック" pitchFamily="34" charset="-128"/>
              </a:rPr>
              <a:t>neke t</a:t>
            </a:r>
            <a:r>
              <a:rPr lang="ta-IN" altLang="sr-Latn-RS" sz="2800" dirty="0" smtClean="0">
                <a:latin typeface="Calibri" pitchFamily="34" charset="0"/>
                <a:ea typeface="ＭＳ Ｐゴシック" pitchFamily="34" charset="-128"/>
              </a:rPr>
              <a:t>eme iz zdravstvenog odgoja (ZO + GOO)</a:t>
            </a:r>
          </a:p>
          <a:p>
            <a:endParaRPr lang="ta-IN" altLang="sr-Latn-RS" dirty="0" smtClean="0">
              <a:ea typeface="ＭＳ Ｐゴシック" pitchFamily="34" charset="-128"/>
            </a:endParaRPr>
          </a:p>
          <a:p>
            <a:endParaRPr lang="ta-IN" altLang="sr-Latn-RS" dirty="0" smtClean="0">
              <a:ea typeface="ＭＳ Ｐゴシック" pitchFamily="34" charset="-128"/>
            </a:endParaRPr>
          </a:p>
          <a:p>
            <a:endParaRPr lang="en-US" altLang="sr-Latn-RS" dirty="0" smtClean="0">
              <a:ea typeface="ＭＳ Ｐゴシック" pitchFamily="34" charset="-128"/>
            </a:endParaRP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2534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187624" y="-99392"/>
            <a:ext cx="7498080" cy="1143000"/>
          </a:xfrm>
        </p:spPr>
        <p:txBody>
          <a:bodyPr/>
          <a:lstStyle/>
          <a:p>
            <a:pPr algn="ctr"/>
            <a:endParaRPr lang="en-US" altLang="sr-Latn-RS" dirty="0" smtClean="0">
              <a:ea typeface="ＭＳ Ｐゴシック" pitchFamily="34" charset="-128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259632" y="764704"/>
            <a:ext cx="7498080" cy="4800600"/>
          </a:xfrm>
        </p:spPr>
        <p:txBody>
          <a:bodyPr/>
          <a:lstStyle/>
          <a:p>
            <a:endParaRPr lang="ta-IN" altLang="sr-Latn-RS" b="1" dirty="0" smtClean="0">
              <a:ea typeface="ＭＳ Ｐゴシック" pitchFamily="34" charset="-128"/>
            </a:endParaRPr>
          </a:p>
          <a:p>
            <a:r>
              <a:rPr lang="en-US" altLang="sr-Latn-RS" b="1" dirty="0" err="1" smtClean="0">
                <a:ea typeface="ＭＳ Ｐゴシック" pitchFamily="34" charset="-128"/>
              </a:rPr>
              <a:t>izvanučioničke</a:t>
            </a:r>
            <a:r>
              <a:rPr lang="en-US" altLang="sr-Latn-RS" b="1" dirty="0" smtClean="0">
                <a:ea typeface="ＭＳ Ｐゴシック" pitchFamily="34" charset="-128"/>
              </a:rPr>
              <a:t> </a:t>
            </a:r>
            <a:r>
              <a:rPr lang="en-US" altLang="sr-Latn-RS" b="1" dirty="0" err="1" smtClean="0">
                <a:ea typeface="ＭＳ Ｐゴシック" pitchFamily="34" charset="-128"/>
              </a:rPr>
              <a:t>aktivnosti</a:t>
            </a:r>
            <a:r>
              <a:rPr lang="en-US" altLang="sr-Latn-RS" dirty="0" smtClean="0">
                <a:ea typeface="ＭＳ Ｐゴシック" pitchFamily="34" charset="-128"/>
              </a:rPr>
              <a:t> –</a:t>
            </a:r>
            <a:r>
              <a:rPr lang="ta-IN" altLang="sr-Latn-RS" dirty="0" smtClean="0">
                <a:ea typeface="ＭＳ Ｐゴシック" pitchFamily="34" charset="-128"/>
              </a:rPr>
              <a:t> </a:t>
            </a:r>
            <a:r>
              <a:rPr lang="hr-HR" altLang="sr-Latn-RS" b="1" dirty="0" smtClean="0">
                <a:ea typeface="ＭＳ Ｐゴシック" pitchFamily="34" charset="-128"/>
              </a:rPr>
              <a:t>10</a:t>
            </a:r>
            <a:r>
              <a:rPr lang="ta-IN" altLang="sr-Latn-RS" b="1" dirty="0" smtClean="0">
                <a:ea typeface="ＭＳ Ｐゴシック" pitchFamily="34" charset="-128"/>
              </a:rPr>
              <a:t> sati</a:t>
            </a:r>
          </a:p>
          <a:p>
            <a:r>
              <a:rPr lang="en-US" altLang="sr-Latn-RS" dirty="0" err="1" smtClean="0">
                <a:ea typeface="ＭＳ Ｐゴシック" pitchFamily="34" charset="-128"/>
              </a:rPr>
              <a:t>ostvaruju</a:t>
            </a:r>
            <a:r>
              <a:rPr lang="en-US" altLang="sr-Latn-RS" dirty="0" smtClean="0">
                <a:ea typeface="ＭＳ Ｐゴシック" pitchFamily="34" charset="-128"/>
              </a:rPr>
              <a:t> se </a:t>
            </a:r>
            <a:r>
              <a:rPr lang="en-US" altLang="sr-Latn-RS" dirty="0" err="1" smtClean="0">
                <a:ea typeface="ＭＳ Ｐゴシック" pitchFamily="34" charset="-128"/>
              </a:rPr>
              <a:t>suradnjom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škole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i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lokalne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zajednice</a:t>
            </a:r>
            <a:endParaRPr lang="hr-HR" altLang="sr-Latn-RS" dirty="0" smtClean="0">
              <a:ea typeface="ＭＳ Ｐゴシック" pitchFamily="34" charset="-128"/>
            </a:endParaRPr>
          </a:p>
          <a:p>
            <a:r>
              <a:rPr lang="hr-HR" altLang="sr-Latn-RS" dirty="0" err="1">
                <a:ea typeface="ＭＳ Ｐゴシック" pitchFamily="34" charset="-128"/>
              </a:rPr>
              <a:t>u</a:t>
            </a:r>
            <a:r>
              <a:rPr lang="en-US" altLang="sr-Latn-RS" dirty="0" err="1" smtClean="0">
                <a:ea typeface="ＭＳ Ｐゴシック" pitchFamily="34" charset="-128"/>
              </a:rPr>
              <a:t>ključ</a:t>
            </a:r>
            <a:r>
              <a:rPr lang="hr-HR" altLang="sr-Latn-RS" dirty="0" smtClean="0">
                <a:ea typeface="ＭＳ Ｐゴシック" pitchFamily="34" charset="-128"/>
              </a:rPr>
              <a:t>uju se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učenici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prema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njihovim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interesima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i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mogućnostima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škole</a:t>
            </a:r>
            <a:endParaRPr lang="hr-HR" altLang="sr-Latn-RS" dirty="0" smtClean="0">
              <a:ea typeface="ＭＳ Ｐゴシック" pitchFamily="34" charset="-128"/>
            </a:endParaRPr>
          </a:p>
          <a:p>
            <a:r>
              <a:rPr lang="hr-HR" altLang="sr-Latn-RS" dirty="0">
                <a:ea typeface="ＭＳ Ｐゴシック" pitchFamily="34" charset="-128"/>
              </a:rPr>
              <a:t>o</a:t>
            </a:r>
            <a:r>
              <a:rPr lang="en-US" altLang="sr-Latn-RS" dirty="0" err="1" smtClean="0">
                <a:ea typeface="ＭＳ Ｐゴシック" pitchFamily="34" charset="-128"/>
              </a:rPr>
              <a:t>blici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uključivanja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mogu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biti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različiti</a:t>
            </a:r>
            <a:r>
              <a:rPr lang="en-US" altLang="sr-Latn-RS" dirty="0" smtClean="0">
                <a:ea typeface="ＭＳ Ｐゴシック" pitchFamily="34" charset="-128"/>
              </a:rPr>
              <a:t>: </a:t>
            </a:r>
            <a:r>
              <a:rPr lang="en-US" altLang="sr-Latn-RS" dirty="0" err="1" smtClean="0">
                <a:ea typeface="ＭＳ Ｐゴシック" pitchFamily="34" charset="-128"/>
              </a:rPr>
              <a:t>na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razini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cijele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škole</a:t>
            </a:r>
            <a:r>
              <a:rPr lang="en-US" altLang="sr-Latn-RS" dirty="0" smtClean="0">
                <a:ea typeface="ＭＳ Ｐゴシック" pitchFamily="34" charset="-128"/>
              </a:rPr>
              <a:t>, </a:t>
            </a:r>
            <a:r>
              <a:rPr lang="en-US" altLang="sr-Latn-RS" dirty="0" err="1" smtClean="0">
                <a:ea typeface="ＭＳ Ｐゴシック" pitchFamily="34" charset="-128"/>
              </a:rPr>
              <a:t>pojedinog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razreda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ili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skupine</a:t>
            </a:r>
            <a:r>
              <a:rPr lang="en-US" altLang="sr-Latn-RS" dirty="0" smtClean="0">
                <a:ea typeface="ＭＳ Ｐゴシック" pitchFamily="34" charset="-128"/>
              </a:rPr>
              <a:t> </a:t>
            </a:r>
            <a:r>
              <a:rPr lang="en-US" altLang="sr-Latn-RS" dirty="0" err="1" smtClean="0">
                <a:ea typeface="ＭＳ Ｐゴシック" pitchFamily="34" charset="-128"/>
              </a:rPr>
              <a:t>učenika</a:t>
            </a:r>
            <a:endParaRPr lang="ta-IN" altLang="sr-Latn-RS" dirty="0" smtClean="0">
              <a:ea typeface="ＭＳ Ｐゴシック" pitchFamily="34" charset="-128"/>
            </a:endParaRP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25016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512511" cy="1143000"/>
          </a:xfrm>
        </p:spPr>
        <p:txBody>
          <a:bodyPr anchor="ctr"/>
          <a:lstStyle/>
          <a:p>
            <a:r>
              <a:rPr lang="hr-HR" dirty="0" smtClean="0"/>
              <a:t>Planiranje rada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3648" y="1988840"/>
            <a:ext cx="6400800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 OKVIRNI PROGRAM  </a:t>
            </a:r>
          </a:p>
          <a:p>
            <a:pPr marL="45720" indent="0">
              <a:buNone/>
            </a:pPr>
            <a:r>
              <a:rPr lang="hr-HR" dirty="0"/>
              <a:t>	</a:t>
            </a:r>
            <a:r>
              <a:rPr lang="hr-HR" dirty="0" smtClean="0"/>
              <a:t>- propisuje ministarstvo </a:t>
            </a:r>
          </a:p>
          <a:p>
            <a:pPr marL="45720" indent="0">
              <a:buNone/>
            </a:pPr>
            <a:r>
              <a:rPr lang="hr-HR" dirty="0"/>
              <a:t>	-</a:t>
            </a:r>
            <a:r>
              <a:rPr lang="hr-HR" dirty="0" smtClean="0"/>
              <a:t> izražava svrhu</a:t>
            </a:r>
          </a:p>
          <a:p>
            <a:pPr marL="45720" indent="0">
              <a:buNone/>
            </a:pPr>
            <a:r>
              <a:rPr lang="hr-HR" dirty="0" smtClean="0"/>
              <a:t>	- propisuje opseg, dubinu i 		  redoslijed nastavnih sadržaja u    	  predmetu</a:t>
            </a:r>
          </a:p>
          <a:p>
            <a:pPr marL="45720" indent="0">
              <a:buNone/>
            </a:pPr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endParaRPr lang="hr-HR" dirty="0"/>
          </a:p>
          <a:p>
            <a:pPr marL="4572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958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altLang="sr-Latn-RS" dirty="0" smtClean="0">
              <a:ea typeface="ＭＳ Ｐゴシック" pitchFamily="34" charset="-128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115616" y="908720"/>
            <a:ext cx="7498080" cy="4800600"/>
          </a:xfrm>
        </p:spPr>
        <p:txBody>
          <a:bodyPr>
            <a:noAutofit/>
          </a:bodyPr>
          <a:lstStyle/>
          <a:p>
            <a:r>
              <a:rPr lang="en-US" altLang="sr-Latn-RS" sz="2800" dirty="0" err="1" smtClean="0">
                <a:ea typeface="ＭＳ Ｐゴシック" pitchFamily="34" charset="-128"/>
              </a:rPr>
              <a:t>istraživačke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aktivnosti</a:t>
            </a:r>
            <a:r>
              <a:rPr lang="en-US" altLang="sr-Latn-RS" sz="2800" dirty="0" smtClean="0">
                <a:ea typeface="ＭＳ Ｐゴシック" pitchFamily="34" charset="-128"/>
              </a:rPr>
              <a:t> (</a:t>
            </a:r>
            <a:r>
              <a:rPr lang="en-US" altLang="sr-Latn-RS" sz="2800" dirty="0" err="1" smtClean="0">
                <a:ea typeface="ＭＳ Ｐゴシック" pitchFamily="34" charset="-128"/>
              </a:rPr>
              <a:t>npr</a:t>
            </a:r>
            <a:r>
              <a:rPr lang="en-US" altLang="sr-Latn-RS" sz="2800" dirty="0" smtClean="0">
                <a:ea typeface="ＭＳ Ｐゴシック" pitchFamily="34" charset="-128"/>
              </a:rPr>
              <a:t>. </a:t>
            </a:r>
            <a:r>
              <a:rPr lang="en-US" altLang="sr-Latn-RS" sz="2800" dirty="0" err="1" smtClean="0">
                <a:ea typeface="ＭＳ Ｐゴシック" pitchFamily="34" charset="-128"/>
              </a:rPr>
              <a:t>projekt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građanin</a:t>
            </a:r>
            <a:r>
              <a:rPr lang="en-US" altLang="sr-Latn-RS" sz="2800" dirty="0" smtClean="0">
                <a:ea typeface="ＭＳ Ｐゴシック" pitchFamily="34" charset="-128"/>
              </a:rPr>
              <a:t>, </a:t>
            </a:r>
            <a:r>
              <a:rPr lang="en-US" altLang="sr-Latn-RS" sz="2800" dirty="0" err="1" smtClean="0">
                <a:ea typeface="ＭＳ Ｐゴシック" pitchFamily="34" charset="-128"/>
              </a:rPr>
              <a:t>zaštita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potrošača</a:t>
            </a:r>
            <a:r>
              <a:rPr lang="en-US" altLang="sr-Latn-RS" sz="2800" dirty="0" smtClean="0">
                <a:ea typeface="ＭＳ Ｐゴシック" pitchFamily="34" charset="-128"/>
              </a:rPr>
              <a:t>)</a:t>
            </a:r>
            <a:endParaRPr lang="hr-HR" altLang="sr-Latn-RS" sz="2800" dirty="0" smtClean="0">
              <a:ea typeface="ＭＳ Ｐゴシック" pitchFamily="34" charset="-128"/>
            </a:endParaRPr>
          </a:p>
          <a:p>
            <a:r>
              <a:rPr lang="en-US" altLang="sr-Latn-RS" sz="2800" dirty="0" err="1" smtClean="0">
                <a:ea typeface="ＭＳ Ｐゴシック" pitchFamily="34" charset="-128"/>
              </a:rPr>
              <a:t>volonterske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aktivnosti</a:t>
            </a:r>
            <a:r>
              <a:rPr lang="en-US" altLang="sr-Latn-RS" sz="2800" dirty="0" smtClean="0">
                <a:ea typeface="ＭＳ Ｐゴシック" pitchFamily="34" charset="-128"/>
              </a:rPr>
              <a:t> (</a:t>
            </a:r>
            <a:r>
              <a:rPr lang="en-US" altLang="sr-Latn-RS" sz="2800" dirty="0" err="1" smtClean="0">
                <a:ea typeface="ＭＳ Ｐゴシック" pitchFamily="34" charset="-128"/>
              </a:rPr>
              <a:t>npr</a:t>
            </a:r>
            <a:r>
              <a:rPr lang="en-US" altLang="sr-Latn-RS" sz="2800" dirty="0" smtClean="0">
                <a:ea typeface="ＭＳ Ｐゴシック" pitchFamily="34" charset="-128"/>
              </a:rPr>
              <a:t>. </a:t>
            </a:r>
            <a:r>
              <a:rPr lang="en-US" altLang="sr-Latn-RS" sz="2800" dirty="0" err="1" smtClean="0">
                <a:ea typeface="ＭＳ Ｐゴシック" pitchFamily="34" charset="-128"/>
              </a:rPr>
              <a:t>pomoć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starijim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mještanima</a:t>
            </a:r>
            <a:r>
              <a:rPr lang="en-US" altLang="sr-Latn-RS" sz="2800" dirty="0" smtClean="0">
                <a:ea typeface="ＭＳ Ｐゴシック" pitchFamily="34" charset="-128"/>
              </a:rPr>
              <a:t>, </a:t>
            </a:r>
            <a:r>
              <a:rPr lang="en-US" altLang="sr-Latn-RS" sz="2800" dirty="0" err="1" smtClean="0">
                <a:ea typeface="ＭＳ Ｐゴシック" pitchFamily="34" charset="-128"/>
              </a:rPr>
              <a:t>osobama</a:t>
            </a:r>
            <a:r>
              <a:rPr lang="en-US" altLang="sr-Latn-RS" sz="2800" dirty="0" smtClean="0">
                <a:ea typeface="ＭＳ Ｐゴシック" pitchFamily="34" charset="-128"/>
              </a:rPr>
              <a:t> s </a:t>
            </a:r>
            <a:r>
              <a:rPr lang="en-US" altLang="sr-Latn-RS" sz="2800" dirty="0" err="1" smtClean="0">
                <a:ea typeface="ＭＳ Ｐゴシック" pitchFamily="34" charset="-128"/>
              </a:rPr>
              <a:t>posebnim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potrebama</a:t>
            </a:r>
            <a:r>
              <a:rPr lang="en-US" altLang="sr-Latn-RS" sz="2800" dirty="0" smtClean="0">
                <a:ea typeface="ＭＳ Ｐゴシック" pitchFamily="34" charset="-128"/>
              </a:rPr>
              <a:t>, </a:t>
            </a:r>
            <a:r>
              <a:rPr lang="en-US" altLang="sr-Latn-RS" sz="2800" dirty="0" err="1" smtClean="0">
                <a:ea typeface="ＭＳ Ｐゴシック" pitchFamily="34" charset="-128"/>
              </a:rPr>
              <a:t>djeci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koja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žive</a:t>
            </a:r>
            <a:r>
              <a:rPr lang="en-US" altLang="sr-Latn-RS" sz="2800" dirty="0" smtClean="0">
                <a:ea typeface="ＭＳ Ｐゴシック" pitchFamily="34" charset="-128"/>
              </a:rPr>
              <a:t> u </a:t>
            </a:r>
            <a:r>
              <a:rPr lang="en-US" altLang="sr-Latn-RS" sz="2800" dirty="0" err="1" smtClean="0">
                <a:ea typeface="ＭＳ Ｐゴシック" pitchFamily="34" charset="-128"/>
              </a:rPr>
              <a:t>siromaštvu</a:t>
            </a:r>
            <a:r>
              <a:rPr lang="en-US" altLang="sr-Latn-RS" sz="2800" dirty="0" smtClean="0">
                <a:ea typeface="ＭＳ Ｐゴシック" pitchFamily="34" charset="-128"/>
              </a:rPr>
              <a:t>)</a:t>
            </a:r>
            <a:endParaRPr lang="hr-HR" altLang="sr-Latn-RS" sz="2800" dirty="0" smtClean="0">
              <a:ea typeface="ＭＳ Ｐゴシック" pitchFamily="34" charset="-128"/>
            </a:endParaRPr>
          </a:p>
          <a:p>
            <a:r>
              <a:rPr lang="en-US" altLang="sr-Latn-RS" sz="2800" dirty="0" err="1" smtClean="0">
                <a:ea typeface="ＭＳ Ｐゴシック" pitchFamily="34" charset="-128"/>
              </a:rPr>
              <a:t>organizacijske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aktivnosti</a:t>
            </a:r>
            <a:r>
              <a:rPr lang="en-US" altLang="sr-Latn-RS" sz="2800" dirty="0" smtClean="0">
                <a:ea typeface="ＭＳ Ｐゴシック" pitchFamily="34" charset="-128"/>
              </a:rPr>
              <a:t> (</a:t>
            </a:r>
            <a:r>
              <a:rPr lang="en-US" altLang="sr-Latn-RS" sz="2800" dirty="0" err="1" smtClean="0">
                <a:ea typeface="ＭＳ Ｐゴシック" pitchFamily="34" charset="-128"/>
              </a:rPr>
              <a:t>npr</a:t>
            </a:r>
            <a:r>
              <a:rPr lang="en-US" altLang="sr-Latn-RS" sz="2800" dirty="0" smtClean="0">
                <a:ea typeface="ＭＳ Ｐゴシック" pitchFamily="34" charset="-128"/>
              </a:rPr>
              <a:t>. </a:t>
            </a:r>
            <a:r>
              <a:rPr lang="en-US" altLang="sr-Latn-RS" sz="2800" dirty="0" err="1" smtClean="0">
                <a:ea typeface="ＭＳ Ｐゴシック" pitchFamily="34" charset="-128"/>
              </a:rPr>
              <a:t>obilježavanje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posebnih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tematskih</a:t>
            </a:r>
            <a:r>
              <a:rPr lang="en-US" altLang="sr-Latn-RS" sz="2800" dirty="0" smtClean="0">
                <a:ea typeface="ＭＳ Ｐゴシック" pitchFamily="34" charset="-128"/>
              </a:rPr>
              <a:t> dana)</a:t>
            </a:r>
            <a:endParaRPr lang="hr-HR" altLang="sr-Latn-RS" sz="2800" dirty="0" smtClean="0">
              <a:ea typeface="ＭＳ Ｐゴシック" pitchFamily="34" charset="-128"/>
            </a:endParaRPr>
          </a:p>
          <a:p>
            <a:r>
              <a:rPr lang="en-US" altLang="sr-Latn-RS" sz="2800" dirty="0" err="1" smtClean="0">
                <a:ea typeface="ＭＳ Ｐゴシック" pitchFamily="34" charset="-128"/>
              </a:rPr>
              <a:t>proizvodno-inovativne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aktivnosti</a:t>
            </a:r>
            <a:r>
              <a:rPr lang="en-US" altLang="sr-Latn-RS" sz="2800" dirty="0" smtClean="0">
                <a:ea typeface="ＭＳ Ｐゴシック" pitchFamily="34" charset="-128"/>
              </a:rPr>
              <a:t> (</a:t>
            </a:r>
            <a:r>
              <a:rPr lang="en-US" altLang="sr-Latn-RS" sz="2800" dirty="0" err="1" smtClean="0">
                <a:ea typeface="ＭＳ Ｐゴシック" pitchFamily="34" charset="-128"/>
              </a:rPr>
              <a:t>npr</a:t>
            </a:r>
            <a:r>
              <a:rPr lang="en-US" altLang="sr-Latn-RS" sz="2800" dirty="0" smtClean="0">
                <a:ea typeface="ＭＳ Ｐゴシック" pitchFamily="34" charset="-128"/>
              </a:rPr>
              <a:t>. </a:t>
            </a:r>
            <a:r>
              <a:rPr lang="en-US" altLang="sr-Latn-RS" sz="2800" dirty="0" err="1" smtClean="0">
                <a:ea typeface="ＭＳ Ｐゴシック" pitchFamily="34" charset="-128"/>
              </a:rPr>
              <a:t>zaštita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okoliša</a:t>
            </a:r>
            <a:r>
              <a:rPr lang="en-US" altLang="sr-Latn-RS" sz="2800" dirty="0" smtClean="0">
                <a:ea typeface="ＭＳ Ｐゴシック" pitchFamily="34" charset="-128"/>
              </a:rPr>
              <a:t>, rad u </a:t>
            </a:r>
            <a:r>
              <a:rPr lang="en-US" altLang="sr-Latn-RS" sz="2800" dirty="0" err="1" smtClean="0">
                <a:ea typeface="ＭＳ Ｐゴシック" pitchFamily="34" charset="-128"/>
              </a:rPr>
              <a:t>školskoj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zadruzi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i</a:t>
            </a:r>
            <a:r>
              <a:rPr lang="en-US" altLang="sr-Latn-RS" sz="2800" dirty="0" smtClean="0">
                <a:ea typeface="ＭＳ Ｐゴシック" pitchFamily="34" charset="-128"/>
              </a:rPr>
              <a:t>/</a:t>
            </a:r>
            <a:r>
              <a:rPr lang="en-US" altLang="sr-Latn-RS" sz="2800" dirty="0" err="1" smtClean="0">
                <a:ea typeface="ＭＳ Ｐゴシック" pitchFamily="34" charset="-128"/>
              </a:rPr>
              <a:t>ili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zajednici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tehničke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kulture</a:t>
            </a:r>
            <a:r>
              <a:rPr lang="en-US" altLang="sr-Latn-RS" sz="2800" dirty="0" smtClean="0">
                <a:ea typeface="ＭＳ Ｐゴシック" pitchFamily="34" charset="-128"/>
              </a:rPr>
              <a:t>) </a:t>
            </a:r>
            <a:r>
              <a:rPr lang="en-US" altLang="sr-Latn-RS" sz="2800" dirty="0" err="1" smtClean="0">
                <a:ea typeface="ＭＳ Ｐゴシック" pitchFamily="34" charset="-128"/>
              </a:rPr>
              <a:t>i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druge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srodne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projekte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i</a:t>
            </a: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r>
              <a:rPr lang="en-US" altLang="sr-Latn-RS" sz="2800" dirty="0" err="1" smtClean="0">
                <a:ea typeface="ＭＳ Ｐゴシック" pitchFamily="34" charset="-128"/>
              </a:rPr>
              <a:t>aktivnosti</a:t>
            </a:r>
            <a:endParaRPr lang="ta-IN" altLang="sr-Latn-RS" sz="28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sr-Latn-RS" sz="2800" dirty="0" smtClean="0">
                <a:ea typeface="ＭＳ Ｐゴシック" pitchFamily="34" charset="-128"/>
              </a:rPr>
              <a:t> </a:t>
            </a:r>
            <a:endParaRPr lang="ta-IN" altLang="sr-Latn-RS" sz="2800" dirty="0" smtClean="0">
              <a:ea typeface="ＭＳ Ｐゴシック" pitchFamily="34" charset="-128"/>
            </a:endParaRP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8538" y="6237288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19264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/>
          <a:lstStyle/>
          <a:p>
            <a:pPr algn="ctr"/>
            <a:r>
              <a:rPr lang="ta-IN" altLang="sr-Latn-RS" dirty="0" smtClean="0">
                <a:ea typeface="ＭＳ Ｐゴシック" pitchFamily="34" charset="-128"/>
              </a:rPr>
              <a:t>Administracija</a:t>
            </a:r>
            <a:endParaRPr lang="en-US" altLang="sr-Latn-RS" dirty="0" smtClean="0">
              <a:ea typeface="ＭＳ Ｐゴシック" pitchFamily="34" charset="-128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994650" cy="5068888"/>
          </a:xfrm>
        </p:spPr>
        <p:txBody>
          <a:bodyPr/>
          <a:lstStyle/>
          <a:p>
            <a:r>
              <a:rPr lang="hr-HR" altLang="sr-Latn-RS" sz="2800" dirty="0">
                <a:ea typeface="ＭＳ Ｐゴシック" pitchFamily="34" charset="-128"/>
              </a:rPr>
              <a:t>i</a:t>
            </a:r>
            <a:r>
              <a:rPr lang="ta-IN" altLang="sr-Latn-RS" sz="2800" dirty="0" smtClean="0">
                <a:ea typeface="ＭＳ Ｐゴシック" pitchFamily="34" charset="-128"/>
              </a:rPr>
              <a:t>zvedbeni plan i program GOO (</a:t>
            </a:r>
            <a:r>
              <a:rPr lang="hr-HR" altLang="sr-Latn-RS" sz="2800" dirty="0" smtClean="0">
                <a:ea typeface="ＭＳ Ｐゴシック" pitchFamily="34" charset="-128"/>
              </a:rPr>
              <a:t>t</a:t>
            </a:r>
            <a:r>
              <a:rPr lang="ta-IN" altLang="sr-Latn-RS" sz="2800" dirty="0" smtClean="0">
                <a:ea typeface="ＭＳ Ｐゴシック" pitchFamily="34" charset="-128"/>
              </a:rPr>
              <a:t>ablica)</a:t>
            </a:r>
          </a:p>
          <a:p>
            <a:r>
              <a:rPr lang="hr-HR" altLang="sr-Latn-RS" sz="2800" dirty="0" smtClean="0">
                <a:ea typeface="ＭＳ Ｐゴシック" pitchFamily="34" charset="-128"/>
              </a:rPr>
              <a:t>naznačuje se u </a:t>
            </a:r>
            <a:r>
              <a:rPr lang="ta-IN" altLang="sr-Latn-RS" sz="2800" dirty="0" smtClean="0">
                <a:ea typeface="ＭＳ Ｐゴシック" pitchFamily="34" charset="-128"/>
              </a:rPr>
              <a:t>predmetn</a:t>
            </a:r>
            <a:r>
              <a:rPr lang="hr-HR" altLang="sr-Latn-RS" sz="2800" dirty="0" smtClean="0">
                <a:ea typeface="ＭＳ Ｐゴシック" pitchFamily="34" charset="-128"/>
              </a:rPr>
              <a:t>om</a:t>
            </a:r>
            <a:r>
              <a:rPr lang="ta-IN" altLang="sr-Latn-RS" sz="2800" dirty="0" smtClean="0">
                <a:ea typeface="ＭＳ Ｐゴシック" pitchFamily="34" charset="-128"/>
              </a:rPr>
              <a:t> plan</a:t>
            </a:r>
            <a:r>
              <a:rPr lang="hr-HR" altLang="sr-Latn-RS" sz="2800" dirty="0" smtClean="0">
                <a:ea typeface="ＭＳ Ｐゴシック" pitchFamily="34" charset="-128"/>
              </a:rPr>
              <a:t>u</a:t>
            </a:r>
            <a:r>
              <a:rPr lang="ta-IN" altLang="sr-Latn-RS" sz="2800" dirty="0" smtClean="0">
                <a:ea typeface="ＭＳ Ｐゴシック" pitchFamily="34" charset="-128"/>
              </a:rPr>
              <a:t> i program</a:t>
            </a:r>
            <a:r>
              <a:rPr lang="hr-HR" altLang="sr-Latn-RS" sz="2800" dirty="0" smtClean="0">
                <a:ea typeface="ＭＳ Ｐゴシック" pitchFamily="34" charset="-128"/>
              </a:rPr>
              <a:t>u</a:t>
            </a:r>
            <a:endParaRPr lang="ta-IN" altLang="sr-Latn-RS" sz="2800" dirty="0" smtClean="0">
              <a:ea typeface="ＭＳ Ｐゴシック" pitchFamily="34" charset="-128"/>
            </a:endParaRPr>
          </a:p>
          <a:p>
            <a:r>
              <a:rPr lang="hr-HR" altLang="sr-Latn-RS" sz="2800" dirty="0">
                <a:ea typeface="ＭＳ Ｐゴシック" pitchFamily="34" charset="-128"/>
              </a:rPr>
              <a:t>p</a:t>
            </a:r>
            <a:r>
              <a:rPr lang="ta-IN" altLang="sr-Latn-RS" sz="2800" dirty="0" smtClean="0">
                <a:ea typeface="ＭＳ Ｐゴシック" pitchFamily="34" charset="-128"/>
              </a:rPr>
              <a:t>riprema za sat se odlaže u raz</a:t>
            </a:r>
            <a:r>
              <a:rPr lang="hr-HR" altLang="sr-Latn-RS" sz="2800" dirty="0" smtClean="0">
                <a:ea typeface="ＭＳ Ｐゴシック" pitchFamily="34" charset="-128"/>
              </a:rPr>
              <a:t>rednu</a:t>
            </a:r>
            <a:r>
              <a:rPr lang="ta-IN" altLang="sr-Latn-RS" sz="2800" dirty="0" smtClean="0">
                <a:ea typeface="ＭＳ Ｐゴシック" pitchFamily="34" charset="-128"/>
              </a:rPr>
              <a:t> mapu</a:t>
            </a:r>
          </a:p>
          <a:p>
            <a:r>
              <a:rPr lang="hr-HR" altLang="sr-Latn-RS" sz="2800" dirty="0">
                <a:ea typeface="ＭＳ Ｐゴシック" pitchFamily="34" charset="-128"/>
              </a:rPr>
              <a:t>p</a:t>
            </a:r>
            <a:r>
              <a:rPr lang="ta-IN" altLang="sr-Latn-RS" sz="2800" dirty="0" smtClean="0">
                <a:ea typeface="ＭＳ Ｐゴシック" pitchFamily="34" charset="-128"/>
              </a:rPr>
              <a:t>o jedna mapa za svaki razred </a:t>
            </a:r>
          </a:p>
          <a:p>
            <a:r>
              <a:rPr lang="hr-HR" altLang="sr-Latn-RS" sz="2800" dirty="0">
                <a:ea typeface="ＭＳ Ｐゴシック" pitchFamily="34" charset="-128"/>
              </a:rPr>
              <a:t>u</a:t>
            </a:r>
            <a:r>
              <a:rPr lang="ta-IN" altLang="sr-Latn-RS" sz="2800" dirty="0" smtClean="0">
                <a:ea typeface="ＭＳ Ｐゴシック" pitchFamily="34" charset="-128"/>
              </a:rPr>
              <a:t> </a:t>
            </a:r>
            <a:r>
              <a:rPr lang="hr-HR" altLang="sr-Latn-RS" sz="2800" dirty="0" smtClean="0">
                <a:ea typeface="ＭＳ Ｐゴシック" pitchFamily="34" charset="-128"/>
              </a:rPr>
              <a:t>razrednu knjigu </a:t>
            </a:r>
            <a:r>
              <a:rPr lang="ta-IN" altLang="sr-Latn-RS" sz="2800" dirty="0" smtClean="0">
                <a:ea typeface="ＭＳ Ｐゴシック" pitchFamily="34" charset="-128"/>
              </a:rPr>
              <a:t>se upisuje </a:t>
            </a:r>
            <a:r>
              <a:rPr lang="ta-IN" altLang="en-US" sz="2800" dirty="0" smtClean="0">
                <a:ea typeface="ＭＳ Ｐゴシック" pitchFamily="34" charset="-128"/>
              </a:rPr>
              <a:t>“</a:t>
            </a:r>
            <a:r>
              <a:rPr lang="ta-IN" altLang="sr-Latn-RS" sz="2800" dirty="0" smtClean="0">
                <a:ea typeface="ＭＳ Ｐゴシック" pitchFamily="34" charset="-128"/>
              </a:rPr>
              <a:t>GOO</a:t>
            </a:r>
            <a:r>
              <a:rPr lang="ta-IN" altLang="en-US" sz="2800" dirty="0" smtClean="0">
                <a:ea typeface="ＭＳ Ｐゴシック" pitchFamily="34" charset="-128"/>
              </a:rPr>
              <a:t>”</a:t>
            </a:r>
            <a:r>
              <a:rPr lang="ta-IN" altLang="sr-Latn-RS" sz="2800" dirty="0" smtClean="0">
                <a:ea typeface="ＭＳ Ｐゴシック" pitchFamily="34" charset="-128"/>
              </a:rPr>
              <a:t>uz nastavnu jedinicu prema planu i programu</a:t>
            </a:r>
          </a:p>
          <a:p>
            <a:r>
              <a:rPr lang="hr-HR" altLang="sr-Latn-RS" sz="2800" dirty="0">
                <a:ea typeface="ＭＳ Ｐゴシック" pitchFamily="34" charset="-128"/>
              </a:rPr>
              <a:t>i</a:t>
            </a:r>
            <a:r>
              <a:rPr lang="ta-IN" altLang="sr-Latn-RS" sz="2800" dirty="0" smtClean="0">
                <a:ea typeface="ＭＳ Ｐゴシック" pitchFamily="34" charset="-128"/>
              </a:rPr>
              <a:t>zvanučionič</a:t>
            </a:r>
            <a:r>
              <a:rPr lang="hr-HR" altLang="sr-Latn-RS" sz="2800" dirty="0" err="1" smtClean="0">
                <a:ea typeface="ＭＳ Ｐゴシック" pitchFamily="34" charset="-128"/>
              </a:rPr>
              <a:t>k</a:t>
            </a:r>
            <a:r>
              <a:rPr lang="hr-HR" altLang="sr-Latn-RS" sz="2800" smtClean="0">
                <a:ea typeface="ＭＳ Ｐゴシック" pitchFamily="34" charset="-128"/>
              </a:rPr>
              <a:t>e</a:t>
            </a:r>
            <a:r>
              <a:rPr lang="hr-HR" altLang="sr-Latn-RS" sz="2800" dirty="0" smtClean="0">
                <a:ea typeface="ＭＳ Ｐゴシック" pitchFamily="34" charset="-128"/>
              </a:rPr>
              <a:t> aktivnosti</a:t>
            </a:r>
            <a:r>
              <a:rPr lang="hr-HR" altLang="sr-Latn-RS" sz="2800" dirty="0">
                <a:ea typeface="ＭＳ Ｐゴシック" pitchFamily="34" charset="-128"/>
              </a:rPr>
              <a:t> </a:t>
            </a:r>
            <a:r>
              <a:rPr lang="ta-IN" altLang="sr-Latn-RS" sz="2800" dirty="0" smtClean="0">
                <a:ea typeface="ＭＳ Ｐゴシック" pitchFamily="34" charset="-128"/>
              </a:rPr>
              <a:t>biljež</a:t>
            </a:r>
            <a:r>
              <a:rPr lang="hr-HR" altLang="sr-Latn-RS" sz="2800" dirty="0" smtClean="0">
                <a:ea typeface="ＭＳ Ｐゴシック" pitchFamily="34" charset="-128"/>
              </a:rPr>
              <a:t>e</a:t>
            </a:r>
            <a:r>
              <a:rPr lang="ta-IN" altLang="sr-Latn-RS" sz="2800" dirty="0" smtClean="0">
                <a:ea typeface="ＭＳ Ｐゴシック" pitchFamily="34" charset="-128"/>
              </a:rPr>
              <a:t> se </a:t>
            </a:r>
            <a:r>
              <a:rPr lang="hr-HR" altLang="sr-Latn-RS" sz="2800" dirty="0" smtClean="0">
                <a:ea typeface="ＭＳ Ｐゴシック" pitchFamily="34" charset="-128"/>
              </a:rPr>
              <a:t>u podatke o izvannastavnim aktivnostima</a:t>
            </a:r>
            <a:endParaRPr lang="ta-IN" altLang="sr-Latn-RS" sz="2800" dirty="0" smtClean="0">
              <a:ea typeface="ＭＳ Ｐゴシック" pitchFamily="34" charset="-128"/>
            </a:endParaRPr>
          </a:p>
          <a:p>
            <a:endParaRPr lang="en-US" altLang="sr-Latn-R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98080" cy="1143000"/>
          </a:xfrm>
        </p:spPr>
        <p:txBody>
          <a:bodyPr/>
          <a:lstStyle/>
          <a:p>
            <a:pPr algn="ctr"/>
            <a:r>
              <a:rPr lang="ta-IN" altLang="sr-Latn-RS" dirty="0" smtClean="0">
                <a:ea typeface="ＭＳ Ｐゴシック" pitchFamily="34" charset="-128"/>
              </a:rPr>
              <a:t>Učenička mapa </a:t>
            </a:r>
            <a:endParaRPr lang="en-US" altLang="sr-Latn-RS" dirty="0" smtClean="0">
              <a:ea typeface="ＭＳ Ｐゴシック" pitchFamily="34" charset="-128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1331640" y="1700808"/>
            <a:ext cx="7498080" cy="4800600"/>
          </a:xfrm>
        </p:spPr>
        <p:txBody>
          <a:bodyPr/>
          <a:lstStyle/>
          <a:p>
            <a:r>
              <a:rPr lang="hr-HR" altLang="sr-Latn-RS" sz="2400" dirty="0">
                <a:ea typeface="ＭＳ Ｐゴシック" pitchFamily="34" charset="-128"/>
              </a:rPr>
              <a:t>u</a:t>
            </a:r>
            <a:r>
              <a:rPr lang="ta-IN" altLang="sr-Latn-RS" sz="2400" dirty="0" smtClean="0">
                <a:ea typeface="ＭＳ Ｐゴシック" pitchFamily="34" charset="-128"/>
              </a:rPr>
              <a:t>čenik upisuje u kojim je projektima i aktivnostima sudjelovao, što je </a:t>
            </a:r>
            <a:r>
              <a:rPr lang="hr-HR" altLang="sr-Latn-RS" sz="2400" dirty="0" smtClean="0">
                <a:ea typeface="ＭＳ Ｐゴシック" pitchFamily="34" charset="-128"/>
              </a:rPr>
              <a:t>za vrijeme</a:t>
            </a:r>
            <a:r>
              <a:rPr lang="hr-HR" altLang="sr-Latn-RS" sz="2400" dirty="0">
                <a:ea typeface="ＭＳ Ｐゴシック" pitchFamily="34" charset="-128"/>
              </a:rPr>
              <a:t> </a:t>
            </a:r>
            <a:r>
              <a:rPr lang="hr-HR" altLang="sr-Latn-RS" sz="2400" dirty="0" smtClean="0">
                <a:ea typeface="ＭＳ Ｐゴシック" pitchFamily="34" charset="-128"/>
              </a:rPr>
              <a:t>školske </a:t>
            </a:r>
            <a:r>
              <a:rPr lang="ta-IN" altLang="sr-Latn-RS" sz="2400" dirty="0" smtClean="0">
                <a:ea typeface="ＭＳ Ｐゴシック" pitchFamily="34" charset="-128"/>
              </a:rPr>
              <a:t>godine izradio u vezi GOO </a:t>
            </a:r>
            <a:r>
              <a:rPr lang="hr-HR" altLang="sr-Latn-RS" sz="2400" dirty="0" smtClean="0">
                <a:ea typeface="ＭＳ Ｐゴシック" pitchFamily="34" charset="-128"/>
              </a:rPr>
              <a:t>(</a:t>
            </a:r>
            <a:r>
              <a:rPr lang="ta-IN" altLang="sr-Latn-RS" sz="2400" dirty="0" smtClean="0">
                <a:ea typeface="ＭＳ Ｐゴシック" pitchFamily="34" charset="-128"/>
              </a:rPr>
              <a:t>osobna zapažanja, bilješke, osvrti na naučeno, nove ideje i rješanje do kojih je došao, koje su mu vrijednosti važne i s kojima se teškoćama susretao</a:t>
            </a:r>
            <a:r>
              <a:rPr lang="hr-HR" altLang="sr-Latn-RS" sz="2400" dirty="0" smtClean="0">
                <a:ea typeface="ＭＳ Ｐゴシック" pitchFamily="34" charset="-128"/>
              </a:rPr>
              <a:t>)</a:t>
            </a:r>
            <a:endParaRPr lang="ta-IN" altLang="sr-Latn-RS" sz="2400" dirty="0" smtClean="0">
              <a:ea typeface="ＭＳ Ｐゴシック" pitchFamily="34" charset="-128"/>
            </a:endParaRPr>
          </a:p>
          <a:p>
            <a:r>
              <a:rPr lang="hr-HR" altLang="sr-Latn-RS" sz="2400" dirty="0">
                <a:ea typeface="ＭＳ Ｐゴシック" pitchFamily="34" charset="-128"/>
              </a:rPr>
              <a:t>p</a:t>
            </a:r>
            <a:r>
              <a:rPr lang="ta-IN" altLang="sr-Latn-RS" sz="2400" dirty="0" smtClean="0">
                <a:ea typeface="ＭＳ Ｐゴシック" pitchFamily="34" charset="-128"/>
              </a:rPr>
              <a:t>rilaže priznanja, zahvalnice, potvrde o sudjelovanju u natjecanjima, smotrama, volontiranju, o završenim tečajevima, isječke iz novina i sl.</a:t>
            </a:r>
          </a:p>
          <a:p>
            <a:pPr marL="0" indent="0">
              <a:buNone/>
            </a:pPr>
            <a:endParaRPr lang="en-US" altLang="sr-Latn-RS" sz="2400" dirty="0" smtClean="0">
              <a:ea typeface="ＭＳ Ｐゴシック" pitchFamily="34" charset="-128"/>
            </a:endParaRP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16202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hr-HR" sz="8000" dirty="0" smtClean="0">
                <a:latin typeface="French Script MT" panose="03020402040607040605" pitchFamily="66" charset="0"/>
              </a:rPr>
              <a:t>    Hvala na pažnji</a:t>
            </a:r>
            <a:endParaRPr lang="hr-HR" sz="8000" dirty="0">
              <a:latin typeface="French Script MT" panose="03020402040607040605" pitchFamily="66" charset="0"/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056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5517232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124744"/>
            <a:ext cx="7200800" cy="39604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 IZVEDBENI </a:t>
            </a:r>
            <a:r>
              <a:rPr lang="hr-HR" dirty="0"/>
              <a:t>PLAN</a:t>
            </a:r>
          </a:p>
          <a:p>
            <a:pPr marL="45720" indent="0">
              <a:buNone/>
            </a:pPr>
            <a:r>
              <a:rPr lang="hr-HR" dirty="0" smtClean="0"/>
              <a:t>	- izrađuje se na temelju okvirnog programa</a:t>
            </a:r>
          </a:p>
          <a:p>
            <a:pPr marL="45720" indent="0">
              <a:buNone/>
            </a:pPr>
            <a:r>
              <a:rPr lang="hr-HR" dirty="0"/>
              <a:t>	</a:t>
            </a:r>
            <a:r>
              <a:rPr lang="hr-HR" dirty="0" smtClean="0"/>
              <a:t>- obuhvaća nastavne ciljeve, ključne pojmove, 	  	  aktivnosti, elemente i kriterije ocjenjivanja       	   	  (dogovorene na međužupanijskom stručnom 	   	  vijeću) itd. za pojedine cjeline i teme</a:t>
            </a:r>
          </a:p>
          <a:p>
            <a:pPr marL="4572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 OPERATIVNI </a:t>
            </a:r>
            <a:r>
              <a:rPr lang="hr-HR" dirty="0"/>
              <a:t>GODIŠNJI PLAN</a:t>
            </a:r>
          </a:p>
          <a:p>
            <a:pPr marL="45720" indent="0">
              <a:buNone/>
            </a:pPr>
            <a:r>
              <a:rPr lang="hr-HR" dirty="0"/>
              <a:t>	- metodički razrađen izvedbeni </a:t>
            </a:r>
            <a:r>
              <a:rPr lang="hr-HR" dirty="0" smtClean="0"/>
              <a:t>plan</a:t>
            </a:r>
          </a:p>
          <a:p>
            <a:pPr marL="45720" indent="0">
              <a:buNone/>
            </a:pPr>
            <a:r>
              <a:rPr lang="hr-HR" dirty="0"/>
              <a:t>	</a:t>
            </a:r>
            <a:r>
              <a:rPr lang="hr-HR" dirty="0" smtClean="0"/>
              <a:t>- određuju se zadaci, metode, sredstva, ishodi, 	 	  aktivnosti za svaku nastavnu jedinicu i nastavni sat,   	  broj planiranih nastavnih sati za pojedinu temu i sl.</a:t>
            </a:r>
            <a:endParaRPr lang="hr-HR" dirty="0"/>
          </a:p>
          <a:p>
            <a:pPr marL="45720" indent="0">
              <a:buNone/>
            </a:pPr>
            <a:endParaRPr lang="hr-HR" dirty="0" smtClean="0"/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517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7664" y="1916832"/>
            <a:ext cx="6400800" cy="34747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NASTAVNICI SU DUŽNI SVE MATERIJALE, PRIPREME, TESTOVE, UČENIČKE RADOVE I OSTALO ČUVATI DO KRAJA ŠKOLSKE GODINE!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752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r>
              <a:rPr lang="hr-HR" dirty="0" smtClean="0"/>
              <a:t>Izvođenje nastave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1412776"/>
            <a:ext cx="7488832" cy="4824536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hr-HR" dirty="0" smtClean="0"/>
              <a:t>nastavnik upisuje nastavni sat u dnevnik rada (razredna knjiga): naziv predmeta, nastavnu jedinicu, redni broj sata i potpis</a:t>
            </a:r>
          </a:p>
          <a:p>
            <a:pPr>
              <a:buFontTx/>
              <a:buChar char="-"/>
            </a:pPr>
            <a:r>
              <a:rPr lang="hr-HR" dirty="0"/>
              <a:t>n</a:t>
            </a:r>
            <a:r>
              <a:rPr lang="hr-HR" dirty="0" smtClean="0"/>
              <a:t>astavnik upisuje odsutne učenike </a:t>
            </a:r>
          </a:p>
          <a:p>
            <a:pPr>
              <a:buFontTx/>
              <a:buChar char="-"/>
            </a:pPr>
            <a:r>
              <a:rPr lang="hr-HR" dirty="0"/>
              <a:t>v</a:t>
            </a:r>
            <a:r>
              <a:rPr lang="hr-HR" dirty="0" smtClean="0"/>
              <a:t>ećina nastavnih sati se sastoje od uvodnog dijela (ponavljanje, </a:t>
            </a:r>
            <a:r>
              <a:rPr lang="hr-HR" dirty="0" err="1" smtClean="0"/>
              <a:t>dz</a:t>
            </a:r>
            <a:r>
              <a:rPr lang="hr-HR" dirty="0" smtClean="0"/>
              <a:t>, motivacija…), obrade novih nastavnih sadržaja i sinteze na kraju (ponavljanje obrađenog, zadavanje zadaće…)</a:t>
            </a:r>
          </a:p>
          <a:p>
            <a:pPr>
              <a:buFontTx/>
              <a:buChar char="-"/>
            </a:pPr>
            <a:r>
              <a:rPr lang="hr-HR" dirty="0"/>
              <a:t>i</a:t>
            </a:r>
            <a:r>
              <a:rPr lang="hr-HR" dirty="0" smtClean="0"/>
              <a:t>spitivanje učenika mora biti javno pred cijelim razredom te se učenicima nakon ispitivanja mora reći i obrazložiti ocjena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cjene se upisuju u imenik, a svi ostali podaci u bilješke o praćenju rada i napredovanja učenika</a:t>
            </a:r>
          </a:p>
          <a:p>
            <a:pPr>
              <a:buFontTx/>
              <a:buChar char="-"/>
            </a:pPr>
            <a:r>
              <a:rPr lang="hr-HR" dirty="0" smtClean="0"/>
              <a:t>u bilješkama mora biti vidljivo kada i što je učenik odgovarao, a tu se upisuju i seminarski radovi, aktivnosti učenika, domaće zadaće i sl. (također mora biti vidljivo je li ispravljena negativna ocjena iz pojedinog područja)</a:t>
            </a:r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87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/>
          <a:lstStyle/>
          <a:p>
            <a:r>
              <a:rPr lang="hr-HR" dirty="0" smtClean="0"/>
              <a:t>PRVI NASTAVNI SAT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4800600"/>
          </a:xfrm>
        </p:spPr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čenici moraju biti upoznati s pravilima ponašanja, elementima i kriterijima ocjenjivanja te ishodima za nastavni predmet</a:t>
            </a:r>
          </a:p>
          <a:p>
            <a:r>
              <a:rPr lang="hr-HR" dirty="0"/>
              <a:t>n</a:t>
            </a:r>
            <a:r>
              <a:rPr lang="hr-HR" dirty="0" smtClean="0"/>
              <a:t>astavna jedinica: „Upoznavanje učenika s elementima i kriterijima ocjenjivanja te ishodima”</a:t>
            </a:r>
          </a:p>
          <a:p>
            <a:pPr marL="82296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696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r>
              <a:rPr lang="hr-HR" dirty="0" smtClean="0"/>
              <a:t>PRVI SAT RAZREDNIKA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u</a:t>
            </a:r>
            <a:r>
              <a:rPr lang="hr-HR" dirty="0" smtClean="0"/>
              <a:t>čenici moraju biti upoznati s Kućnim redom škole, Statutom škole (člancima koji se tiču učenika) te Pravilnikom o načinima, postupcima i elementima vrednovanja učenika u osnovnoj i srednjoj školi</a:t>
            </a:r>
          </a:p>
          <a:p>
            <a:r>
              <a:rPr lang="hr-HR" dirty="0" smtClean="0"/>
              <a:t>za prvi sat razrednika u razrednoj knjizi mora biti napisan zapisnik iz kojeg će biti vidljivo s čime su sve učenici bili upoznati</a:t>
            </a:r>
          </a:p>
          <a:p>
            <a:r>
              <a:rPr lang="hr-HR" dirty="0" smtClean="0"/>
              <a:t>nastavna jedinica: „Upoznavanje učenika s pravima i dužnostima te važećim aktima”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16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6418715" cy="1136417"/>
          </a:xfrm>
        </p:spPr>
        <p:txBody>
          <a:bodyPr/>
          <a:lstStyle/>
          <a:p>
            <a:r>
              <a:rPr lang="hr-HR" dirty="0" smtClean="0"/>
              <a:t>Pisane provjere</a:t>
            </a:r>
            <a:endParaRPr lang="hr-HR" dirty="0"/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6787277" cy="444988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hr-HR" dirty="0" smtClean="0"/>
              <a:t>upisuju se u pregled rada (raspored pisanih    zadaća, tehničkih i drugih programa i ostalih učeničkih radova te podaci o provedenim pisanim zadaćama, tehničkim i drugim programima te ostalim učeničkim radovima)</a:t>
            </a:r>
          </a:p>
          <a:p>
            <a:pPr marL="342900" indent="-342900">
              <a:buFontTx/>
              <a:buChar char="-"/>
            </a:pPr>
            <a:r>
              <a:rPr lang="hr-HR" dirty="0" smtClean="0"/>
              <a:t>pisane provjere se najavljuju i objavljuju za naredni mjesec na web-u škole i na oglasnoj ploči (</a:t>
            </a:r>
            <a:r>
              <a:rPr lang="hr-HR" dirty="0" err="1" smtClean="0"/>
              <a:t>Vremenik</a:t>
            </a:r>
            <a:r>
              <a:rPr lang="hr-HR" dirty="0" smtClean="0"/>
              <a:t> pisanih provjera)</a:t>
            </a:r>
          </a:p>
        </p:txBody>
      </p:sp>
    </p:spTree>
    <p:extLst>
      <p:ext uri="{BB962C8B-B14F-4D97-AF65-F5344CB8AC3E}">
        <p14:creationId xmlns:p14="http://schemas.microsoft.com/office/powerpoint/2010/main" val="3359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548</TotalTime>
  <Words>1709</Words>
  <Application>Microsoft Office PowerPoint</Application>
  <PresentationFormat>Prikaz na zaslonu (4:3)</PresentationFormat>
  <Paragraphs>249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4" baseType="lpstr">
      <vt:lpstr>Solsticij</vt:lpstr>
      <vt:lpstr>PLANIRANJE RADA I  VOĐENJE PEDAGOŠKE DOKUMENTACIJE</vt:lpstr>
      <vt:lpstr>Nastavnici:</vt:lpstr>
      <vt:lpstr>Planiranje rada </vt:lpstr>
      <vt:lpstr>PowerPointova prezentacija</vt:lpstr>
      <vt:lpstr>PowerPointova prezentacija</vt:lpstr>
      <vt:lpstr>Izvođenje nastave</vt:lpstr>
      <vt:lpstr>PRVI NASTAVNI SAT</vt:lpstr>
      <vt:lpstr>PRVI SAT RAZREDNIKA</vt:lpstr>
      <vt:lpstr>Pisane provjere</vt:lpstr>
      <vt:lpstr>VAŽNO!</vt:lpstr>
      <vt:lpstr>Primjer upisivanja bilježaka</vt:lpstr>
      <vt:lpstr>ISHODI  UČENJA</vt:lpstr>
      <vt:lpstr>PRILIKOM PISANJA ISHODA UČENJA</vt:lpstr>
      <vt:lpstr>PRIMJER: ishodi za predmet Uvod u državu i pravo </vt:lpstr>
      <vt:lpstr>PRIMJER: ishodi za predmet Etika (+ GOO)</vt:lpstr>
      <vt:lpstr>ZDRAVSTVENI  ODGOJ </vt:lpstr>
      <vt:lpstr>PowerPointova prezentacija</vt:lpstr>
      <vt:lpstr>PowerPointova prezentacija</vt:lpstr>
      <vt:lpstr>Program zdravstvenog odgoja temelji se na holističkom poimanju zdravlja koji podrazumijeva povezanost tjelesnog, mentalnog, emocionalnog, duhovnog i socijalnog aspekta zdravlja. Program je podijeljen u 4 modula da bi se osigurala ravnoteža u zastupljenosti različitih aspekata zdravlja.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GRAĐANSKI  ODGOJ </vt:lpstr>
      <vt:lpstr>PowerPointova prezentacija</vt:lpstr>
      <vt:lpstr>primjeri za SRZ – 5 sati</vt:lpstr>
      <vt:lpstr>PowerPointova prezentacija</vt:lpstr>
      <vt:lpstr>PowerPointova prezentacija</vt:lpstr>
      <vt:lpstr>Administracija</vt:lpstr>
      <vt:lpstr>Učenička mapa </vt:lpstr>
      <vt:lpstr>    Hvala na pažnji</vt:lpstr>
    </vt:vector>
  </TitlesOfParts>
  <Company>sskc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VOĐENJE  PEDAGOŠKE DOKUMENTACIJE</dc:title>
  <dc:creator>sskc</dc:creator>
  <cp:lastModifiedBy>sskc</cp:lastModifiedBy>
  <cp:revision>50</cp:revision>
  <cp:lastPrinted>2014-09-03T08:46:11Z</cp:lastPrinted>
  <dcterms:created xsi:type="dcterms:W3CDTF">2014-09-01T07:26:40Z</dcterms:created>
  <dcterms:modified xsi:type="dcterms:W3CDTF">2015-07-08T06:45:21Z</dcterms:modified>
</cp:coreProperties>
</file>