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52" autoAdjust="0"/>
  </p:normalViewPr>
  <p:slideViewPr>
    <p:cSldViewPr>
      <p:cViewPr varScale="1">
        <p:scale>
          <a:sx n="63" d="100"/>
          <a:sy n="63" d="100"/>
        </p:scale>
        <p:origin x="137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B61824B8-ECA3-46EC-8048-0C8459092EC9}" type="datetimeFigureOut">
              <a:rPr lang="it-IT" smtClean="0"/>
              <a:t>30/06/2017</a:t>
            </a:fld>
            <a:endParaRPr lang="it-IT"/>
          </a:p>
        </p:txBody>
      </p:sp>
      <p:sp>
        <p:nvSpPr>
          <p:cNvPr id="5" name="Footer Placeholder 4"/>
          <p:cNvSpPr>
            <a:spLocks noGrp="1"/>
          </p:cNvSpPr>
          <p:nvPr>
            <p:ph type="ftr" sz="quarter" idx="11"/>
          </p:nvPr>
        </p:nvSpPr>
        <p:spPr bwMode="white"/>
        <p:txBody>
          <a:bodyPr/>
          <a:lstStyle/>
          <a:p>
            <a:endParaRPr lang="it-IT"/>
          </a:p>
        </p:txBody>
      </p:sp>
      <p:sp>
        <p:nvSpPr>
          <p:cNvPr id="6" name="Slide Number Placeholder 5"/>
          <p:cNvSpPr>
            <a:spLocks noGrp="1"/>
          </p:cNvSpPr>
          <p:nvPr>
            <p:ph type="sldNum" sz="quarter" idx="12"/>
          </p:nvPr>
        </p:nvSpPr>
        <p:spPr/>
        <p:txBody>
          <a:bodyPr/>
          <a:lstStyle/>
          <a:p>
            <a:fld id="{9B0AFE2E-1AF8-49B5-AE15-E1AC46737678}"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824B8-ECA3-46EC-8048-0C8459092EC9}" type="datetimeFigureOut">
              <a:rPr lang="it-IT" smtClean="0"/>
              <a:t>30/06/2017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0AFE2E-1AF8-49B5-AE15-E1AC46737678}"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824B8-ECA3-46EC-8048-0C8459092EC9}" type="datetimeFigureOut">
              <a:rPr lang="it-IT" smtClean="0"/>
              <a:t>30/06/2017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0AFE2E-1AF8-49B5-AE15-E1AC46737678}"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824B8-ECA3-46EC-8048-0C8459092EC9}" type="datetimeFigureOut">
              <a:rPr lang="it-IT" smtClean="0"/>
              <a:t>30/06/2017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0AFE2E-1AF8-49B5-AE15-E1AC46737678}" type="slidenum">
              <a:rPr lang="it-IT" smtClean="0"/>
              <a:t>‹N›</a:t>
            </a:fld>
            <a:endParaRPr lang="it-IT"/>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824B8-ECA3-46EC-8048-0C8459092EC9}" type="datetimeFigureOut">
              <a:rPr lang="it-IT" smtClean="0"/>
              <a:t>30/06/2017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B0AFE2E-1AF8-49B5-AE15-E1AC46737678}" type="slidenum">
              <a:rPr lang="it-IT" smtClean="0"/>
              <a:t>‹N›</a:t>
            </a:fld>
            <a:endParaRPr lang="it-IT"/>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61824B8-ECA3-46EC-8048-0C8459092EC9}" type="datetimeFigureOut">
              <a:rPr lang="it-IT" smtClean="0"/>
              <a:t>30/06/2017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B0AFE2E-1AF8-49B5-AE15-E1AC46737678}" type="slidenum">
              <a:rPr lang="it-IT" smtClean="0"/>
              <a:t>‹N›</a:t>
            </a:fld>
            <a:endParaRPr lang="it-IT"/>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61824B8-ECA3-46EC-8048-0C8459092EC9}" type="datetimeFigureOut">
              <a:rPr lang="it-IT" smtClean="0"/>
              <a:t>30/06/2017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B0AFE2E-1AF8-49B5-AE15-E1AC46737678}"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824B8-ECA3-46EC-8048-0C8459092EC9}" type="datetimeFigureOut">
              <a:rPr lang="it-IT" smtClean="0"/>
              <a:t>30/06/2017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B0AFE2E-1AF8-49B5-AE15-E1AC46737678}" type="slidenum">
              <a:rPr lang="it-IT" smtClean="0"/>
              <a:t>‹N›</a:t>
            </a:fld>
            <a:endParaRPr lang="it-IT"/>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824B8-ECA3-46EC-8048-0C8459092EC9}" type="datetimeFigureOut">
              <a:rPr lang="it-IT" smtClean="0"/>
              <a:t>30/06/2017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B0AFE2E-1AF8-49B5-AE15-E1AC46737678}"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824B8-ECA3-46EC-8048-0C8459092EC9}" type="datetimeFigureOut">
              <a:rPr lang="it-IT" smtClean="0"/>
              <a:t>30/06/2017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B0AFE2E-1AF8-49B5-AE15-E1AC46737678}" type="slidenum">
              <a:rPr lang="it-IT" smtClean="0"/>
              <a:t>‹N›</a:t>
            </a:fld>
            <a:endParaRPr lang="it-IT"/>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824B8-ECA3-46EC-8048-0C8459092EC9}" type="datetimeFigureOut">
              <a:rPr lang="it-IT" smtClean="0"/>
              <a:t>30/06/2017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B0AFE2E-1AF8-49B5-AE15-E1AC46737678}"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61824B8-ECA3-46EC-8048-0C8459092EC9}" type="datetimeFigureOut">
              <a:rPr lang="it-IT" smtClean="0"/>
              <a:t>30/06/2017</a:t>
            </a:fld>
            <a:endParaRPr lang="it-IT"/>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it-IT"/>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B0AFE2E-1AF8-49B5-AE15-E1AC46737678}"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980728"/>
            <a:ext cx="7772400" cy="1470025"/>
          </a:xfrm>
        </p:spPr>
        <p:txBody>
          <a:bodyPr/>
          <a:lstStyle/>
          <a:p>
            <a:r>
              <a:rPr lang="it-IT" dirty="0"/>
              <a:t>Museum of the Resistance</a:t>
            </a:r>
          </a:p>
        </p:txBody>
      </p:sp>
      <p:sp>
        <p:nvSpPr>
          <p:cNvPr id="3" name="Subtitle 2"/>
          <p:cNvSpPr>
            <a:spLocks noGrp="1"/>
          </p:cNvSpPr>
          <p:nvPr>
            <p:ph type="subTitle" idx="1"/>
          </p:nvPr>
        </p:nvSpPr>
        <p:spPr>
          <a:xfrm>
            <a:off x="683568" y="3933056"/>
            <a:ext cx="7632848" cy="1728192"/>
          </a:xfrm>
        </p:spPr>
        <p:txBody>
          <a:bodyPr>
            <a:normAutofit fontScale="92500" lnSpcReduction="10000"/>
          </a:bodyPr>
          <a:lstStyle/>
          <a:p>
            <a:r>
              <a:rPr lang="en-US" dirty="0">
                <a:solidFill>
                  <a:schemeClr val="tx1">
                    <a:lumMod val="95000"/>
                    <a:lumOff val="5000"/>
                  </a:schemeClr>
                </a:solidFill>
              </a:rPr>
              <a:t>During the Second World War  Lyon was one of the few cities not having been occupied by the Germans in the early stages of the conflict in France This  made it a bastion of the French Resistance. The Resistance Museum pays tribute to this story. It lies within what was once the headquarters of the Gestapo.</a:t>
            </a:r>
            <a:endParaRPr lang="it-IT" dirty="0">
              <a:solidFill>
                <a:schemeClr val="tx1">
                  <a:lumMod val="95000"/>
                  <a:lumOff val="5000"/>
                </a:schemeClr>
              </a:solidFill>
            </a:endParaRPr>
          </a:p>
        </p:txBody>
      </p:sp>
    </p:spTree>
    <p:extLst>
      <p:ext uri="{BB962C8B-B14F-4D97-AF65-F5344CB8AC3E}">
        <p14:creationId xmlns:p14="http://schemas.microsoft.com/office/powerpoint/2010/main" val="292652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5004047" y="1124744"/>
            <a:ext cx="3096345" cy="4464496"/>
          </a:xfrm>
        </p:spPr>
        <p:txBody>
          <a:bodyPr>
            <a:noAutofit/>
          </a:bodyPr>
          <a:lstStyle/>
          <a:p>
            <a:r>
              <a:rPr lang="en-US" sz="1200" dirty="0"/>
              <a:t>The Centre d’ </a:t>
            </a:r>
            <a:r>
              <a:rPr lang="en-US" sz="1200" dirty="0" err="1"/>
              <a:t>Histoire</a:t>
            </a:r>
            <a:r>
              <a:rPr lang="en-US" sz="1200" dirty="0"/>
              <a:t> de la résistance et de la </a:t>
            </a:r>
            <a:r>
              <a:rPr lang="en-US" sz="1200" dirty="0" err="1"/>
              <a:t>déportation</a:t>
            </a:r>
            <a:r>
              <a:rPr lang="en-US" sz="1200" dirty="0"/>
              <a:t> (CHRD), located in avenue </a:t>
            </a:r>
            <a:r>
              <a:rPr lang="en-US" sz="1200" dirty="0" err="1"/>
              <a:t>Berhelot</a:t>
            </a:r>
            <a:r>
              <a:rPr lang="en-US" sz="1200" dirty="0"/>
              <a:t> 14 in Lyon, is the amount of an Italian Institute of the History of the Resistance. A part of the center has been turned into a museum of Resistance and Deportation. Located on the old site of the Ecole de Santé </a:t>
            </a:r>
            <a:r>
              <a:rPr lang="en-US" sz="1200" dirty="0" err="1"/>
              <a:t>Militaire</a:t>
            </a:r>
            <a:r>
              <a:rPr lang="en-US" sz="1200" dirty="0"/>
              <a:t> (Military School of Health), the CHRD was occupied in the spring of 1943 by the Gestapo led by Klaus Barbie and  it was a witness to the Nazi barbarism (in fact the prisoners and members of the resistance were tortured, There was Jean Moulin between them). After the destruction by Allied hands in May 1944, it was only in October 1992 that the Museum and the true bibliographic center were opened.</a:t>
            </a:r>
            <a:endParaRPr lang="it-IT" sz="1200" dirty="0"/>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15616" y="1196752"/>
            <a:ext cx="3532584" cy="4392488"/>
          </a:xfrm>
        </p:spPr>
      </p:pic>
    </p:spTree>
    <p:extLst>
      <p:ext uri="{BB962C8B-B14F-4D97-AF65-F5344CB8AC3E}">
        <p14:creationId xmlns:p14="http://schemas.microsoft.com/office/powerpoint/2010/main" val="367178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dirty="0" err="1"/>
              <a:t>LYon</a:t>
            </a:r>
            <a:r>
              <a:rPr lang="it-IT" dirty="0"/>
              <a:t> during the war</a:t>
            </a:r>
          </a:p>
        </p:txBody>
      </p:sp>
      <p:sp>
        <p:nvSpPr>
          <p:cNvPr id="6" name="Rectangle 5"/>
          <p:cNvSpPr/>
          <p:nvPr/>
        </p:nvSpPr>
        <p:spPr>
          <a:xfrm>
            <a:off x="899592" y="2348880"/>
            <a:ext cx="7288306" cy="3293209"/>
          </a:xfrm>
          <a:prstGeom prst="rect">
            <a:avLst/>
          </a:prstGeom>
        </p:spPr>
        <p:txBody>
          <a:bodyPr wrap="square">
            <a:spAutoFit/>
          </a:bodyPr>
          <a:lstStyle/>
          <a:p>
            <a:r>
              <a:rPr lang="en-US" sz="1600" dirty="0"/>
              <a:t>During the Second World War, Lyon saw a mix of destinies. Situated in the Southern zone, in accordance with the 22nd June 1940 armistice, it became the most important city of Free France. It fulfilled a major role with the redeployment of administrative services and press organs from Paris. As an important intellectual hotbed, Lyon saw numerous leaflets and clandestine newspapers begin to appear since the summer of 1940. At the same time, the civil and military Resistance began to be organized.</a:t>
            </a:r>
          </a:p>
          <a:p>
            <a:r>
              <a:rPr lang="en-US" sz="1600" dirty="0"/>
              <a:t>On the 11th November 1942, the situation changed radically: German troops invaded the Southern zone and occupied the city. The German repressive services and the Vichy auxiliary police tracked down the members of the resistance and made many arrests. The repression also descended on the Jews, and many roundups were organized since August 1942.</a:t>
            </a:r>
          </a:p>
          <a:p>
            <a:r>
              <a:rPr lang="en-US" sz="1600" dirty="0"/>
              <a:t>On the 14th September 1944, General de Gaulle paid tribute to the city's commitment, during a speech at the City Hall, and he proclaimed Lyon "Capital of the Resistance"</a:t>
            </a:r>
            <a:r>
              <a:rPr lang="en-US" sz="1400" dirty="0"/>
              <a:t>.</a:t>
            </a:r>
            <a:endParaRPr lang="it-IT" sz="1400" dirty="0"/>
          </a:p>
        </p:txBody>
      </p:sp>
    </p:spTree>
    <p:extLst>
      <p:ext uri="{BB962C8B-B14F-4D97-AF65-F5344CB8AC3E}">
        <p14:creationId xmlns:p14="http://schemas.microsoft.com/office/powerpoint/2010/main" val="211224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899592" y="4077072"/>
            <a:ext cx="7344816" cy="1584176"/>
          </a:xfrm>
        </p:spPr>
        <p:txBody>
          <a:bodyPr>
            <a:normAutofit fontScale="47500" lnSpcReduction="20000"/>
          </a:bodyPr>
          <a:lstStyle/>
          <a:p>
            <a:endParaRPr lang="en-US" dirty="0"/>
          </a:p>
          <a:p>
            <a:r>
              <a:rPr lang="en-US" sz="2500" dirty="0"/>
              <a:t>The project for creating the History Centre owes a lot to the eyewitnesses, who are still strongly involved in its working life today.</a:t>
            </a:r>
          </a:p>
          <a:p>
            <a:r>
              <a:rPr lang="en-US" sz="2500" dirty="0"/>
              <a:t>The History Centre is a place where memories are handed down and generations can meet. Former members of the resistance and/or deportees, "hidden children" of deportees, actors and eyewitnesses of the Second World War come every day to tell their story and talk with the young and their teachers.</a:t>
            </a:r>
            <a:endParaRPr lang="it-IT" sz="2500"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6828" b="16828"/>
          <a:stretch>
            <a:fillRect/>
          </a:stretch>
        </p:blipFill>
        <p:spPr>
          <a:xfrm>
            <a:off x="1187450" y="1268760"/>
            <a:ext cx="6697663" cy="2971453"/>
          </a:xfrm>
        </p:spPr>
      </p:pic>
    </p:spTree>
    <p:extLst>
      <p:ext uri="{BB962C8B-B14F-4D97-AF65-F5344CB8AC3E}">
        <p14:creationId xmlns:p14="http://schemas.microsoft.com/office/powerpoint/2010/main" val="48793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3648" y="2819400"/>
            <a:ext cx="2952327" cy="2841848"/>
          </a:xfrm>
        </p:spPr>
      </p:pic>
      <p:pic>
        <p:nvPicPr>
          <p:cNvPr id="11" name="Content Placeholder 10"/>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32040" y="2819400"/>
            <a:ext cx="2592287" cy="2841848"/>
          </a:xfrm>
        </p:spPr>
      </p:pic>
      <p:sp>
        <p:nvSpPr>
          <p:cNvPr id="5" name="Title 4"/>
          <p:cNvSpPr>
            <a:spLocks noGrp="1"/>
          </p:cNvSpPr>
          <p:nvPr>
            <p:ph type="title"/>
          </p:nvPr>
        </p:nvSpPr>
        <p:spPr/>
        <p:txBody>
          <a:bodyPr/>
          <a:lstStyle/>
          <a:p>
            <a:r>
              <a:rPr lang="it-IT" dirty="0"/>
              <a:t>DEPORTED</a:t>
            </a:r>
          </a:p>
        </p:txBody>
      </p:sp>
      <p:sp>
        <p:nvSpPr>
          <p:cNvPr id="6" name="Text Placeholder 5"/>
          <p:cNvSpPr>
            <a:spLocks noGrp="1"/>
          </p:cNvSpPr>
          <p:nvPr>
            <p:ph type="body" idx="1"/>
          </p:nvPr>
        </p:nvSpPr>
        <p:spPr>
          <a:xfrm>
            <a:off x="1331640" y="2276872"/>
            <a:ext cx="3125788" cy="392651"/>
          </a:xfrm>
        </p:spPr>
        <p:txBody>
          <a:bodyPr>
            <a:normAutofit fontScale="85000" lnSpcReduction="20000"/>
          </a:bodyPr>
          <a:lstStyle/>
          <a:p>
            <a:r>
              <a:rPr lang="it-IT" dirty="0"/>
              <a:t>Family Zajtman</a:t>
            </a:r>
          </a:p>
        </p:txBody>
      </p:sp>
      <p:sp>
        <p:nvSpPr>
          <p:cNvPr id="7" name="Text Placeholder 6"/>
          <p:cNvSpPr>
            <a:spLocks noGrp="1"/>
          </p:cNvSpPr>
          <p:nvPr>
            <p:ph type="body" sz="quarter" idx="3"/>
          </p:nvPr>
        </p:nvSpPr>
        <p:spPr>
          <a:xfrm>
            <a:off x="4572000" y="2276872"/>
            <a:ext cx="3127375" cy="376048"/>
          </a:xfrm>
        </p:spPr>
        <p:txBody>
          <a:bodyPr>
            <a:normAutofit fontScale="77500" lnSpcReduction="20000"/>
          </a:bodyPr>
          <a:lstStyle/>
          <a:p>
            <a:r>
              <a:rPr lang="it-IT" dirty="0"/>
              <a:t>Family Kadoshe</a:t>
            </a:r>
          </a:p>
        </p:txBody>
      </p:sp>
    </p:spTree>
    <p:extLst>
      <p:ext uri="{BB962C8B-B14F-4D97-AF65-F5344CB8AC3E}">
        <p14:creationId xmlns:p14="http://schemas.microsoft.com/office/powerpoint/2010/main" val="306750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12531" b="12531"/>
          <a:stretch>
            <a:fillRect/>
          </a:stretch>
        </p:blipFill>
        <p:spPr>
          <a:xfrm>
            <a:off x="1115616" y="1268760"/>
            <a:ext cx="3816424" cy="4176464"/>
          </a:xfrm>
        </p:spPr>
      </p:pic>
      <p:sp>
        <p:nvSpPr>
          <p:cNvPr id="9" name="Text Placeholder 8"/>
          <p:cNvSpPr>
            <a:spLocks noGrp="1"/>
          </p:cNvSpPr>
          <p:nvPr>
            <p:ph type="body" sz="half" idx="2"/>
          </p:nvPr>
        </p:nvSpPr>
        <p:spPr>
          <a:xfrm>
            <a:off x="5004048" y="1340768"/>
            <a:ext cx="2952328" cy="4104456"/>
          </a:xfrm>
        </p:spPr>
        <p:txBody>
          <a:bodyPr>
            <a:normAutofit fontScale="92500" lnSpcReduction="10000"/>
          </a:bodyPr>
          <a:lstStyle/>
          <a:p>
            <a:r>
              <a:rPr lang="en-US" sz="1900" dirty="0"/>
              <a:t>The declaration of war from Italy to France resulted in renewed tension in Lyon, marked by demonstrations and the sacking of shops. A call from the prefect </a:t>
            </a:r>
            <a:r>
              <a:rPr lang="en-US" sz="1900" dirty="0" err="1"/>
              <a:t>Bollaert</a:t>
            </a:r>
            <a:r>
              <a:rPr lang="en-US" sz="1900" dirty="0"/>
              <a:t> invites the Lyonnais to calm, promising them measures of retaliation against the suspect Italians</a:t>
            </a:r>
            <a:r>
              <a:rPr lang="en-US" dirty="0"/>
              <a:t>.</a:t>
            </a:r>
            <a:endParaRPr lang="it-IT" dirty="0"/>
          </a:p>
        </p:txBody>
      </p:sp>
    </p:spTree>
    <p:extLst>
      <p:ext uri="{BB962C8B-B14F-4D97-AF65-F5344CB8AC3E}">
        <p14:creationId xmlns:p14="http://schemas.microsoft.com/office/powerpoint/2010/main" val="48909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7624" y="1196752"/>
            <a:ext cx="3960440" cy="707886"/>
          </a:xfrm>
          <a:prstGeom prst="rect">
            <a:avLst/>
          </a:prstGeom>
        </p:spPr>
        <p:txBody>
          <a:bodyPr wrap="square">
            <a:spAutoFit/>
          </a:bodyPr>
          <a:lstStyle/>
          <a:p>
            <a:r>
              <a:rPr lang="en-US" sz="2000" b="1" i="1" dirty="0"/>
              <a:t>“Memory is the root of deliverance as oblivion is that  one of exile”</a:t>
            </a:r>
            <a:endParaRPr lang="it-IT" sz="2000" b="1"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052736"/>
            <a:ext cx="2494404" cy="1880230"/>
          </a:xfrm>
          <a:prstGeom prst="rect">
            <a:avLst/>
          </a:prstGeom>
        </p:spPr>
      </p:pic>
      <p:sp>
        <p:nvSpPr>
          <p:cNvPr id="7" name="Rectangle 6"/>
          <p:cNvSpPr/>
          <p:nvPr/>
        </p:nvSpPr>
        <p:spPr>
          <a:xfrm>
            <a:off x="4860032" y="3049379"/>
            <a:ext cx="3744416" cy="707886"/>
          </a:xfrm>
          <a:prstGeom prst="rect">
            <a:avLst/>
          </a:prstGeom>
        </p:spPr>
        <p:txBody>
          <a:bodyPr wrap="square">
            <a:spAutoFit/>
          </a:bodyPr>
          <a:lstStyle/>
          <a:p>
            <a:r>
              <a:rPr lang="en-US" sz="2000" b="1" i="1" dirty="0"/>
              <a:t>“If the echo of their voices weakens, we will perish”</a:t>
            </a:r>
            <a:endParaRPr lang="it-IT" sz="2000" b="1" i="1" dirty="0"/>
          </a:p>
        </p:txBody>
      </p:sp>
      <p:sp>
        <p:nvSpPr>
          <p:cNvPr id="8" name="Rectangle 7"/>
          <p:cNvSpPr/>
          <p:nvPr/>
        </p:nvSpPr>
        <p:spPr>
          <a:xfrm>
            <a:off x="836149" y="5229200"/>
            <a:ext cx="7560840" cy="400110"/>
          </a:xfrm>
          <a:prstGeom prst="rect">
            <a:avLst/>
          </a:prstGeom>
        </p:spPr>
        <p:txBody>
          <a:bodyPr wrap="square">
            <a:spAutoFit/>
          </a:bodyPr>
          <a:lstStyle/>
          <a:p>
            <a:r>
              <a:rPr lang="en-US" sz="2000" b="1" i="1" dirty="0"/>
              <a:t>“Those who do not remember the past are condemned to relive it”</a:t>
            </a:r>
            <a:endParaRPr lang="it-IT" sz="2000" b="1" i="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3" y="3645024"/>
            <a:ext cx="3456384" cy="151216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1942963"/>
            <a:ext cx="2880320" cy="156695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3786065"/>
            <a:ext cx="2743055" cy="1399927"/>
          </a:xfrm>
          <a:prstGeom prst="rect">
            <a:avLst/>
          </a:prstGeom>
        </p:spPr>
      </p:pic>
    </p:spTree>
    <p:extLst>
      <p:ext uri="{BB962C8B-B14F-4D97-AF65-F5344CB8AC3E}">
        <p14:creationId xmlns:p14="http://schemas.microsoft.com/office/powerpoint/2010/main" val="2123811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103</TotalTime>
  <Words>570</Words>
  <Application>Microsoft Office PowerPoint</Application>
  <PresentationFormat>Presentazione su schermo (4:3)</PresentationFormat>
  <Paragraphs>17</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Garamond</vt:lpstr>
      <vt:lpstr>Wingdings</vt:lpstr>
      <vt:lpstr>Couture</vt:lpstr>
      <vt:lpstr>Museum of the Resistance</vt:lpstr>
      <vt:lpstr>Presentazione standard di PowerPoint</vt:lpstr>
      <vt:lpstr>LYon during the war</vt:lpstr>
      <vt:lpstr>Presentazione standard di PowerPoint</vt:lpstr>
      <vt:lpstr>DEPORTED</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dc:creator>
  <cp:lastModifiedBy>mary</cp:lastModifiedBy>
  <cp:revision>12</cp:revision>
  <dcterms:created xsi:type="dcterms:W3CDTF">2017-02-06T09:41:16Z</dcterms:created>
  <dcterms:modified xsi:type="dcterms:W3CDTF">2017-06-30T20:47:55Z</dcterms:modified>
</cp:coreProperties>
</file>