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1" r:id="rId4"/>
    <p:sldId id="295" r:id="rId5"/>
    <p:sldId id="305" r:id="rId6"/>
    <p:sldId id="296" r:id="rId7"/>
    <p:sldId id="297" r:id="rId8"/>
    <p:sldId id="304" r:id="rId9"/>
    <p:sldId id="298" r:id="rId10"/>
    <p:sldId id="299" r:id="rId11"/>
    <p:sldId id="300" r:id="rId12"/>
    <p:sldId id="301" r:id="rId13"/>
    <p:sldId id="259" r:id="rId14"/>
    <p:sldId id="261" r:id="rId15"/>
    <p:sldId id="262" r:id="rId16"/>
    <p:sldId id="264" r:id="rId17"/>
    <p:sldId id="306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975" autoAdjust="0"/>
    <p:restoredTop sz="94660"/>
  </p:normalViewPr>
  <p:slideViewPr>
    <p:cSldViewPr>
      <p:cViewPr>
        <p:scale>
          <a:sx n="100" d="100"/>
          <a:sy n="100" d="100"/>
        </p:scale>
        <p:origin x="-36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://www.ncvvo.h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ncvvo.hr-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ncvvo.hr-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hyperlink" Target="http://dokumenti.ncvvo.hr/SS/2010-01-08/upute_prilagodba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elita.marinelli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vvo.h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http://www.studij.hr/" TargetMode="External"/><Relationship Id="rId4" Type="http://schemas.openxmlformats.org/officeDocument/2006/relationships/hyperlink" Target="http://www.postani-student.h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www.ncvvo.h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www.ncvvo.h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://www.ncvvo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Drzavna_ma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pic>
        <p:nvPicPr>
          <p:cNvPr id="11267" name="Picture 4" descr="ncvv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8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033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dirty="0" smtClean="0">
                <a:hlinkClick r:id="rId4"/>
              </a:rPr>
              <a:t>www.ncvvo.hr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sz="3600" dirty="0" smtClean="0"/>
          </a:p>
        </p:txBody>
      </p:sp>
      <p:pic>
        <p:nvPicPr>
          <p:cNvPr id="11269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034" y="857232"/>
            <a:ext cx="8073997" cy="5834081"/>
          </a:xfrm>
        </p:spPr>
      </p:pic>
    </p:spTree>
    <p:extLst>
      <p:ext uri="{BB962C8B-B14F-4D97-AF65-F5344CB8AC3E}">
        <p14:creationId xmlns:p14="http://schemas.microsoft.com/office/powerpoint/2010/main" xmlns="" val="5174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pic>
        <p:nvPicPr>
          <p:cNvPr id="12291" name="Picture 4" descr="ncvv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8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033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dirty="0" smtClean="0">
                <a:hlinkClick r:id="rId4"/>
              </a:rPr>
              <a:t>www.ncvvo.hr</a:t>
            </a:r>
            <a:r>
              <a:rPr lang="hr-HR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sz="3600" dirty="0" smtClean="0"/>
          </a:p>
        </p:txBody>
      </p:sp>
      <p:pic>
        <p:nvPicPr>
          <p:cNvPr id="12293" name="Rezervirano mjesto sadržaja 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7158" y="928670"/>
            <a:ext cx="8066153" cy="5929330"/>
          </a:xfrm>
        </p:spPr>
      </p:pic>
    </p:spTree>
    <p:extLst>
      <p:ext uri="{BB962C8B-B14F-4D97-AF65-F5344CB8AC3E}">
        <p14:creationId xmlns:p14="http://schemas.microsoft.com/office/powerpoint/2010/main" xmlns="" val="30164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pic>
        <p:nvPicPr>
          <p:cNvPr id="13315" name="Picture 4" descr="ncvv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8"/>
          <p:cNvSpPr>
            <a:spLocks noGrp="1"/>
          </p:cNvSpPr>
          <p:nvPr>
            <p:ph type="title"/>
          </p:nvPr>
        </p:nvSpPr>
        <p:spPr>
          <a:xfrm>
            <a:off x="76200" y="2286000"/>
            <a:ext cx="2514600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3100" dirty="0" smtClean="0">
                <a:hlinkClick r:id="rId4"/>
              </a:rPr>
              <a:t>www.ncvvo.hr</a:t>
            </a:r>
            <a:r>
              <a:rPr lang="hr-HR" sz="3100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>K</a:t>
            </a:r>
            <a:r>
              <a:rPr lang="hr-HR" sz="3600" dirty="0" smtClean="0"/>
              <a:t>alendar </a:t>
            </a:r>
            <a:r>
              <a:rPr lang="hr-HR" sz="3600" dirty="0" smtClean="0"/>
              <a:t>polaganja ispita u ljetnom roku </a:t>
            </a:r>
            <a:r>
              <a:rPr lang="hr-HR" sz="3600" dirty="0" smtClean="0"/>
              <a:t>2014./</a:t>
            </a:r>
            <a:r>
              <a:rPr lang="hr-HR" sz="3600" dirty="0" smtClean="0"/>
              <a:t>2015.</a:t>
            </a:r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58891"/>
            <a:ext cx="3243152" cy="6599109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086833"/>
            <a:ext cx="3244725" cy="29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4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48896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8229600" cy="3535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/>
              <a:t>Članak 1.</a:t>
            </a:r>
          </a:p>
          <a:p>
            <a:pPr marL="0" indent="0">
              <a:buNone/>
            </a:pPr>
            <a:r>
              <a:rPr lang="hr-HR" dirty="0" smtClean="0"/>
              <a:t>(3) </a:t>
            </a:r>
            <a:r>
              <a:rPr lang="hr-HR" u="sng" dirty="0" smtClean="0"/>
              <a:t>Srednje obrazovanje učenika u strukovnim i umjetničkim programima obrazovanja, koji traju najmanje četiri godine, završava izradbom i obranom </a:t>
            </a:r>
            <a:r>
              <a:rPr lang="hr-HR" u="sng" dirty="0" smtClean="0"/>
              <a:t>završnoga </a:t>
            </a:r>
            <a:r>
              <a:rPr lang="hr-HR" u="sng" dirty="0" smtClean="0"/>
              <a:t>rada u organizaciji i provedbi škole.</a:t>
            </a:r>
          </a:p>
        </p:txBody>
      </p:sp>
      <p:pic>
        <p:nvPicPr>
          <p:cNvPr id="5" name="Picture 4" descr="ncv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1066800" cy="502285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482930" y="8627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Pravilnik o polaganju državne mature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 </a:t>
            </a:r>
            <a:endParaRPr lang="hr-HR" sz="4900" dirty="0" smtClean="0"/>
          </a:p>
        </p:txBody>
      </p:sp>
      <p:pic>
        <p:nvPicPr>
          <p:cNvPr id="4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48896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28596" y="785794"/>
            <a:ext cx="8358246" cy="59286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hr-HR" dirty="0"/>
              <a:t>Članak 3. </a:t>
            </a:r>
          </a:p>
          <a:p>
            <a:pPr marL="0" indent="0">
              <a:buNone/>
            </a:pPr>
            <a:r>
              <a:rPr lang="hr-HR" dirty="0"/>
              <a:t>(1) Ispite državne mature čine ispiti </a:t>
            </a:r>
            <a:r>
              <a:rPr lang="hr-HR" b="1" dirty="0"/>
              <a:t>obveznoga dijela i ispiti izbornoga dijela</a:t>
            </a:r>
            <a:r>
              <a:rPr lang="hr-HR" dirty="0"/>
              <a:t>. </a:t>
            </a:r>
            <a:endParaRPr lang="hr-HR" dirty="0" smtClean="0"/>
          </a:p>
          <a:p>
            <a:endParaRPr lang="hr-HR" dirty="0"/>
          </a:p>
          <a:p>
            <a:r>
              <a:rPr lang="hr-HR" dirty="0"/>
              <a:t>Članak 4. </a:t>
            </a:r>
          </a:p>
          <a:p>
            <a:pPr marL="0" indent="0">
              <a:buNone/>
            </a:pPr>
            <a:r>
              <a:rPr lang="hr-HR" dirty="0"/>
              <a:t>(1) Ispite obveznoga dijela čine ispiti iz sljedećih predmeta: </a:t>
            </a:r>
          </a:p>
          <a:p>
            <a:pPr marL="0" indent="0">
              <a:buNone/>
            </a:pPr>
            <a:r>
              <a:rPr lang="hr-HR" b="1" dirty="0"/>
              <a:t>– </a:t>
            </a:r>
            <a:r>
              <a:rPr lang="hr-HR" b="1" dirty="0" smtClean="0"/>
              <a:t>Hrvatski jezik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– </a:t>
            </a:r>
            <a:r>
              <a:rPr lang="hr-HR" b="1" dirty="0" smtClean="0"/>
              <a:t>Matematika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– </a:t>
            </a:r>
            <a:r>
              <a:rPr lang="hr-HR" b="1" dirty="0" smtClean="0"/>
              <a:t>strani jezik</a:t>
            </a:r>
            <a:endParaRPr lang="hr-HR" b="1" dirty="0"/>
          </a:p>
          <a:p>
            <a:pPr marL="0" indent="0">
              <a:buNone/>
            </a:pPr>
            <a:r>
              <a:rPr lang="hr-HR" dirty="0"/>
              <a:t>(5) Kao ispit obveznoga dijela državne mature može se polagati samo strani jezik čiji je </a:t>
            </a:r>
            <a:r>
              <a:rPr lang="hr-HR" dirty="0" smtClean="0"/>
              <a:t>sadržaj </a:t>
            </a:r>
            <a:r>
              <a:rPr lang="hr-HR" dirty="0"/>
              <a:t>propisan ispitnim katalogom, a iz kojega je učenik u najmanje dvije školske godine </a:t>
            </a:r>
            <a:r>
              <a:rPr lang="hr-HR" dirty="0" smtClean="0"/>
              <a:t>tijekom srednjeg </a:t>
            </a:r>
            <a:r>
              <a:rPr lang="hr-HR" dirty="0"/>
              <a:t>obrazovanja bio pozitivno ocijenjen. </a:t>
            </a:r>
          </a:p>
        </p:txBody>
      </p:sp>
      <p:pic>
        <p:nvPicPr>
          <p:cNvPr id="5" name="Picture 4" descr="ncv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1066800" cy="502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 </a:t>
            </a:r>
            <a:endParaRPr lang="hr-HR" sz="4900" dirty="0" smtClean="0"/>
          </a:p>
        </p:txBody>
      </p:sp>
      <p:pic>
        <p:nvPicPr>
          <p:cNvPr id="4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48896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hr-HR" dirty="0"/>
              <a:t>Članak 6. </a:t>
            </a:r>
          </a:p>
          <a:p>
            <a:pPr marL="0" indent="0">
              <a:buNone/>
            </a:pPr>
            <a:r>
              <a:rPr lang="hr-HR" dirty="0"/>
              <a:t>(1) Ispiti obveznoga dijela državne mature mogu se polagati na jednoj od dviju razina i to: </a:t>
            </a:r>
          </a:p>
          <a:p>
            <a:pPr marL="0" indent="0">
              <a:buNone/>
            </a:pPr>
            <a:r>
              <a:rPr lang="hr-HR" b="1" dirty="0"/>
              <a:t>A – višoj razini </a:t>
            </a:r>
          </a:p>
          <a:p>
            <a:pPr marL="0" indent="0">
              <a:buNone/>
            </a:pPr>
            <a:r>
              <a:rPr lang="hr-HR" b="1" dirty="0"/>
              <a:t>B – osnovnoj razini</a:t>
            </a:r>
            <a:r>
              <a:rPr lang="hr-HR" dirty="0"/>
              <a:t>. </a:t>
            </a:r>
          </a:p>
        </p:txBody>
      </p:sp>
      <p:pic>
        <p:nvPicPr>
          <p:cNvPr id="5" name="Picture 4" descr="ncv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1066800" cy="502285"/>
          </a:xfrm>
          <a:prstGeom prst="rect">
            <a:avLst/>
          </a:prstGeom>
        </p:spPr>
      </p:pic>
      <p:pic>
        <p:nvPicPr>
          <p:cNvPr id="6" name="Picture 5" descr="dm 6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572008"/>
            <a:ext cx="9144000" cy="152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 </a:t>
            </a:r>
            <a:endParaRPr lang="hr-HR" sz="4900" dirty="0" smtClean="0"/>
          </a:p>
        </p:txBody>
      </p:sp>
      <p:pic>
        <p:nvPicPr>
          <p:cNvPr id="4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48896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762000"/>
            <a:ext cx="8229600" cy="53641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dirty="0"/>
              <a:t>Članak 8.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U jednome danu mogu se polagati najviše </a:t>
            </a:r>
            <a:r>
              <a:rPr lang="hr-HR" b="1" dirty="0"/>
              <a:t>dva ispita </a:t>
            </a:r>
            <a:r>
              <a:rPr lang="hr-HR" dirty="0"/>
              <a:t>državne mature. </a:t>
            </a:r>
            <a:endParaRPr lang="hr-HR" dirty="0" smtClean="0"/>
          </a:p>
          <a:p>
            <a:r>
              <a:rPr lang="hr-HR" b="1" dirty="0"/>
              <a:t>Članak 16. </a:t>
            </a:r>
          </a:p>
          <a:p>
            <a:pPr marL="0" indent="0">
              <a:buNone/>
            </a:pPr>
            <a:r>
              <a:rPr lang="hr-HR" dirty="0"/>
              <a:t>(1) Pravo pristupa polaganju državne mature, odnosno ispita državne mature imaju učenici, </a:t>
            </a:r>
            <a:r>
              <a:rPr lang="hr-HR" dirty="0" smtClean="0"/>
              <a:t>odnosno </a:t>
            </a:r>
            <a:r>
              <a:rPr lang="hr-HR" dirty="0"/>
              <a:t>pristupnici koji su </a:t>
            </a:r>
            <a:r>
              <a:rPr lang="hr-HR" b="1" dirty="0"/>
              <a:t>s uspjehom završili završni razred </a:t>
            </a:r>
            <a:r>
              <a:rPr lang="hr-HR" dirty="0"/>
              <a:t>na kraju nastavne godine, što </a:t>
            </a:r>
            <a:r>
              <a:rPr lang="hr-HR" dirty="0" smtClean="0"/>
              <a:t>uključuje </a:t>
            </a:r>
            <a:r>
              <a:rPr lang="hr-HR" dirty="0"/>
              <a:t>i učenike, odnosno pristupnike kojima je pozitivno riješen prigovor na zaključenu </a:t>
            </a:r>
            <a:r>
              <a:rPr lang="hr-HR" dirty="0" smtClean="0"/>
              <a:t>negativnu </a:t>
            </a:r>
            <a:r>
              <a:rPr lang="hr-HR" dirty="0"/>
              <a:t>ocjenu. </a:t>
            </a:r>
          </a:p>
          <a:p>
            <a:endParaRPr lang="hr-HR" dirty="0" smtClean="0"/>
          </a:p>
        </p:txBody>
      </p:sp>
      <p:pic>
        <p:nvPicPr>
          <p:cNvPr id="5" name="Picture 4" descr="ncv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1066800" cy="502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 </a:t>
            </a:r>
            <a:endParaRPr lang="hr-HR" sz="4900" dirty="0" smtClean="0"/>
          </a:p>
        </p:txBody>
      </p:sp>
      <p:pic>
        <p:nvPicPr>
          <p:cNvPr id="4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1524000" cy="48896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762000"/>
            <a:ext cx="8229600" cy="53641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Prilagodba ispitne tehnologije</a:t>
            </a:r>
            <a:endParaRPr lang="hr-HR" b="1" dirty="0"/>
          </a:p>
          <a:p>
            <a:endParaRPr lang="hr-HR" dirty="0" smtClean="0"/>
          </a:p>
          <a:p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dokumenti.ncvvo.hr/SS/2010-01-08/upute_</a:t>
            </a:r>
            <a:r>
              <a:rPr lang="hr-HR" dirty="0" err="1" smtClean="0">
                <a:hlinkClick r:id="rId4"/>
              </a:rPr>
              <a:t>prilagodba.pdf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5" name="Picture 4" descr="ncv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52400"/>
            <a:ext cx="1066800" cy="502285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5310615"/>
              </p:ext>
            </p:extLst>
          </p:nvPr>
        </p:nvGraphicFramePr>
        <p:xfrm>
          <a:off x="990600" y="3180556"/>
          <a:ext cx="938213" cy="527050"/>
        </p:xfrm>
        <a:graphic>
          <a:graphicData uri="http://schemas.openxmlformats.org/presentationml/2006/ole">
            <p:oleObj spid="_x0000_s1031" name="Packager Shell Object" showAsIcon="1" r:id="rId6" imgW="937800" imgH="52740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071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 </a:t>
            </a:r>
            <a:endParaRPr lang="hr-HR" sz="4900" dirty="0" smtClean="0"/>
          </a:p>
        </p:txBody>
      </p:sp>
      <p:pic>
        <p:nvPicPr>
          <p:cNvPr id="4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48896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hr-HR" sz="3600" dirty="0" smtClean="0"/>
              <a:t>Melita </a:t>
            </a:r>
            <a:r>
              <a:rPr lang="hr-HR" sz="3600" dirty="0" err="1" smtClean="0"/>
              <a:t>Marinelli</a:t>
            </a:r>
            <a:r>
              <a:rPr lang="hr-HR" sz="3600" dirty="0" smtClean="0"/>
              <a:t>, </a:t>
            </a:r>
            <a:r>
              <a:rPr lang="hr-HR" sz="3600" dirty="0" err="1" smtClean="0"/>
              <a:t>prof</a:t>
            </a:r>
            <a:r>
              <a:rPr lang="hr-HR" sz="3600" dirty="0" smtClean="0"/>
              <a:t>. biologije i kemije</a:t>
            </a:r>
          </a:p>
          <a:p>
            <a:pPr lvl="1"/>
            <a:endParaRPr lang="hr-HR" sz="3200" dirty="0" smtClean="0"/>
          </a:p>
          <a:p>
            <a:pPr lvl="1"/>
            <a:r>
              <a:rPr lang="hr-HR" sz="3200" dirty="0" smtClean="0"/>
              <a:t>ispitna </a:t>
            </a:r>
            <a:r>
              <a:rPr lang="hr-HR" sz="3200" dirty="0" smtClean="0"/>
              <a:t>koordinatorica za državnu maturu</a:t>
            </a:r>
          </a:p>
          <a:p>
            <a:pPr lvl="1"/>
            <a:r>
              <a:rPr lang="hr-HR" sz="3200" dirty="0" smtClean="0"/>
              <a:t>mail: </a:t>
            </a:r>
            <a:r>
              <a:rPr lang="hr-HR" sz="3200" dirty="0" err="1" smtClean="0">
                <a:hlinkClick r:id="rId3"/>
              </a:rPr>
              <a:t>melita.marinelli</a:t>
            </a:r>
            <a:r>
              <a:rPr lang="hr-HR" sz="3200" dirty="0" smtClean="0">
                <a:hlinkClick r:id="rId3"/>
              </a:rPr>
              <a:t>@</a:t>
            </a:r>
            <a:r>
              <a:rPr lang="hr-HR" sz="3200" dirty="0" err="1" smtClean="0">
                <a:hlinkClick r:id="rId3"/>
              </a:rPr>
              <a:t>gmail.com</a:t>
            </a:r>
            <a:r>
              <a:rPr lang="hr-HR" sz="3200" dirty="0" smtClean="0"/>
              <a:t> </a:t>
            </a:r>
          </a:p>
          <a:p>
            <a:pPr lvl="1"/>
            <a:r>
              <a:rPr lang="hr-HR" sz="3200" dirty="0" err="1" smtClean="0"/>
              <a:t>tel</a:t>
            </a:r>
            <a:r>
              <a:rPr lang="hr-HR" sz="3200" dirty="0" smtClean="0"/>
              <a:t>: 098/956 55 37</a:t>
            </a:r>
          </a:p>
        </p:txBody>
      </p:sp>
      <p:pic>
        <p:nvPicPr>
          <p:cNvPr id="5" name="Picture 4" descr="ncv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"/>
            <a:ext cx="1066800" cy="502285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600" b="1" dirty="0" smtClean="0"/>
              <a:t>Kontakt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8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" y="15882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DRŽAVNA MATURA 2015.</a:t>
            </a:r>
            <a:endParaRPr lang="hr-HR" dirty="0"/>
          </a:p>
        </p:txBody>
      </p:sp>
      <p:pic>
        <p:nvPicPr>
          <p:cNvPr id="4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48896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6200" y="990600"/>
            <a:ext cx="9067800" cy="5867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3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2400" dirty="0"/>
              <a:t>p</a:t>
            </a:r>
            <a:r>
              <a:rPr lang="hr-HR" sz="2400" dirty="0" smtClean="0"/>
              <a:t>rijave </a:t>
            </a:r>
            <a:r>
              <a:rPr lang="hr-HR" sz="2400" dirty="0"/>
              <a:t>ispita u ljetnom roku od </a:t>
            </a:r>
            <a:r>
              <a:rPr lang="hr-HR" sz="2400" dirty="0" smtClean="0"/>
              <a:t>1.12.2014. </a:t>
            </a:r>
            <a:r>
              <a:rPr lang="hr-HR" sz="2400" dirty="0"/>
              <a:t>– </a:t>
            </a:r>
            <a:r>
              <a:rPr lang="hr-HR" sz="2400" dirty="0" smtClean="0"/>
              <a:t>2.2.2015.u 12:00</a:t>
            </a:r>
          </a:p>
          <a:p>
            <a:pPr marL="457200" lvl="3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p</a:t>
            </a:r>
            <a:r>
              <a:rPr lang="pl-PL" sz="2400" dirty="0" smtClean="0"/>
              <a:t>rijave </a:t>
            </a:r>
            <a:r>
              <a:rPr lang="pl-PL" sz="2400" dirty="0" smtClean="0"/>
              <a:t>studijskih programa </a:t>
            </a:r>
            <a:r>
              <a:rPr lang="pl-PL" sz="2400" dirty="0"/>
              <a:t>u ljetnom roku od </a:t>
            </a:r>
            <a:r>
              <a:rPr lang="pl-PL" sz="2400" dirty="0" smtClean="0"/>
              <a:t>7.1.2015</a:t>
            </a:r>
            <a:r>
              <a:rPr lang="pl-PL" sz="2400" dirty="0" smtClean="0"/>
              <a:t>.–17.7.2015</a:t>
            </a:r>
            <a:r>
              <a:rPr lang="pl-PL" sz="2400" dirty="0" smtClean="0"/>
              <a:t>. </a:t>
            </a:r>
            <a:r>
              <a:rPr lang="pl-PL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(osim </a:t>
            </a:r>
            <a:r>
              <a:rPr lang="pl-PL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studijskih programa koji su odredili raniji rok prijave</a:t>
            </a:r>
            <a:r>
              <a:rPr lang="pl-PL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sz="2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3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2400" dirty="0" smtClean="0"/>
              <a:t>p</a:t>
            </a:r>
            <a:r>
              <a:rPr lang="hr-HR" sz="2400" dirty="0" smtClean="0"/>
              <a:t>olaganje </a:t>
            </a:r>
            <a:r>
              <a:rPr lang="hr-HR" sz="2400" dirty="0"/>
              <a:t>ispita u ljetnom roku od </a:t>
            </a:r>
            <a:r>
              <a:rPr lang="hr-HR" sz="2400" dirty="0" smtClean="0"/>
              <a:t>5.6.2015. </a:t>
            </a:r>
            <a:r>
              <a:rPr lang="hr-HR" sz="2400" dirty="0"/>
              <a:t>do </a:t>
            </a:r>
            <a:r>
              <a:rPr lang="hr-HR" sz="2400" dirty="0" smtClean="0"/>
              <a:t>30.6.2015.</a:t>
            </a:r>
          </a:p>
          <a:p>
            <a:pPr marL="457200" lvl="3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2400" dirty="0" smtClean="0"/>
              <a:t>o</a:t>
            </a:r>
            <a:r>
              <a:rPr lang="hr-HR" sz="2400" dirty="0" smtClean="0"/>
              <a:t>bjava </a:t>
            </a:r>
            <a:r>
              <a:rPr lang="hr-HR" sz="2400" dirty="0" smtClean="0"/>
              <a:t>privremenih rezultata državne mature 13.7.2015. </a:t>
            </a:r>
          </a:p>
          <a:p>
            <a:pPr marL="457200" lvl="3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2400" dirty="0" smtClean="0"/>
              <a:t>o</a:t>
            </a:r>
            <a:r>
              <a:rPr lang="hr-HR" sz="2400" dirty="0" smtClean="0"/>
              <a:t>bjava </a:t>
            </a:r>
            <a:r>
              <a:rPr lang="hr-HR" sz="2400" dirty="0" smtClean="0"/>
              <a:t>konačnih </a:t>
            </a:r>
            <a:r>
              <a:rPr lang="hr-HR" sz="2400" dirty="0"/>
              <a:t>rezultata državne mature </a:t>
            </a:r>
            <a:r>
              <a:rPr lang="hr-HR" sz="2400" dirty="0" smtClean="0"/>
              <a:t>20.7.2015. </a:t>
            </a:r>
          </a:p>
          <a:p>
            <a:pPr marL="457200" lvl="3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2400" dirty="0" smtClean="0"/>
              <a:t>p</a:t>
            </a:r>
            <a:r>
              <a:rPr lang="hr-HR" sz="2400" dirty="0" smtClean="0"/>
              <a:t>odjela </a:t>
            </a:r>
            <a:r>
              <a:rPr lang="hr-HR" sz="2400" dirty="0" smtClean="0"/>
              <a:t>svjedodžbi državne mature 22.7.2015.</a:t>
            </a:r>
          </a:p>
          <a:p>
            <a:pPr marL="457200" lvl="3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2400" dirty="0" smtClean="0"/>
              <a:t>u</a:t>
            </a:r>
            <a:r>
              <a:rPr lang="hr-HR" sz="2400" dirty="0" smtClean="0"/>
              <a:t>pisi </a:t>
            </a:r>
            <a:r>
              <a:rPr lang="hr-HR" sz="2400" dirty="0" smtClean="0"/>
              <a:t>na studijske programe od 23.7.2015. </a:t>
            </a:r>
            <a:r>
              <a:rPr lang="hr-H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(može i bez svjedodžbe DM)</a:t>
            </a:r>
            <a:endParaRPr lang="hr-H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ncv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1066800" cy="502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 </a:t>
            </a:r>
            <a:endParaRPr lang="hr-HR" sz="4900" dirty="0" smtClean="0"/>
          </a:p>
        </p:txBody>
      </p:sp>
      <p:pic>
        <p:nvPicPr>
          <p:cNvPr id="4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48896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600" dirty="0" smtClean="0">
                <a:hlinkClick r:id="rId3"/>
              </a:rPr>
              <a:t>www.ncvvo.hr</a:t>
            </a:r>
            <a:r>
              <a:rPr lang="hr-HR" sz="3600" dirty="0" smtClean="0"/>
              <a:t> (</a:t>
            </a:r>
            <a:r>
              <a:rPr lang="hr-HR" sz="3600" b="1" dirty="0" smtClean="0"/>
              <a:t>Nacionalni centar</a:t>
            </a:r>
            <a:r>
              <a:rPr lang="hr-HR" sz="3600" dirty="0" smtClean="0"/>
              <a:t>)</a:t>
            </a:r>
          </a:p>
          <a:p>
            <a:r>
              <a:rPr lang="hr-HR" sz="3600" dirty="0" err="1" smtClean="0">
                <a:hlinkClick r:id="rId4"/>
              </a:rPr>
              <a:t>www.postani</a:t>
            </a:r>
            <a:r>
              <a:rPr lang="hr-HR" sz="3600" dirty="0" smtClean="0">
                <a:hlinkClick r:id="rId4"/>
              </a:rPr>
              <a:t>-</a:t>
            </a:r>
            <a:r>
              <a:rPr lang="hr-HR" sz="3600" dirty="0" err="1" smtClean="0">
                <a:hlinkClick r:id="rId4"/>
              </a:rPr>
              <a:t>student.hr</a:t>
            </a:r>
            <a:r>
              <a:rPr lang="hr-HR" sz="3600" dirty="0" smtClean="0"/>
              <a:t> </a:t>
            </a:r>
            <a:r>
              <a:rPr lang="hr-HR" sz="3600" dirty="0" smtClean="0"/>
              <a:t>(</a:t>
            </a:r>
            <a:r>
              <a:rPr lang="hr-HR" sz="3600" b="1" dirty="0" smtClean="0"/>
              <a:t>Nacionalni</a:t>
            </a:r>
            <a:r>
              <a:rPr lang="hr-HR" sz="3600" dirty="0" smtClean="0"/>
              <a:t> </a:t>
            </a:r>
            <a:r>
              <a:rPr lang="hr-HR" sz="3600" b="1" dirty="0" smtClean="0"/>
              <a:t>informacijski sustav prijave na visoka </a:t>
            </a:r>
            <a:r>
              <a:rPr lang="hr-HR" sz="3600" b="1" dirty="0" smtClean="0"/>
              <a:t>učilišta</a:t>
            </a:r>
            <a:r>
              <a:rPr lang="hr-HR" sz="3600" dirty="0" smtClean="0"/>
              <a:t> - </a:t>
            </a:r>
            <a:r>
              <a:rPr lang="hr-HR" sz="3600" dirty="0" err="1" smtClean="0"/>
              <a:t>NISpVU</a:t>
            </a:r>
            <a:r>
              <a:rPr lang="hr-HR" sz="3600" dirty="0" smtClean="0"/>
              <a:t>)</a:t>
            </a:r>
            <a:endParaRPr lang="hr-HR" sz="3600" dirty="0" smtClean="0"/>
          </a:p>
          <a:p>
            <a:r>
              <a:rPr lang="hr-HR" sz="3600" dirty="0" smtClean="0">
                <a:hlinkClick r:id="rId5"/>
              </a:rPr>
              <a:t>www.studij.hr</a:t>
            </a:r>
            <a:r>
              <a:rPr lang="hr-HR" sz="3600" dirty="0" smtClean="0"/>
              <a:t> (</a:t>
            </a:r>
            <a:r>
              <a:rPr lang="hr-HR" sz="3600" b="1" dirty="0" smtClean="0"/>
              <a:t>Središnji prijavni ured</a:t>
            </a:r>
            <a:r>
              <a:rPr lang="hr-HR" sz="3600" dirty="0" smtClean="0"/>
              <a:t>)</a:t>
            </a:r>
          </a:p>
        </p:txBody>
      </p:sp>
      <p:pic>
        <p:nvPicPr>
          <p:cNvPr id="5" name="Picture 4" descr="ncvv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152400"/>
            <a:ext cx="1066800" cy="502285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600" b="1" dirty="0" smtClean="0"/>
              <a:t>Korisni linkovi….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4238"/>
          </a:xfrm>
        </p:spPr>
        <p:txBody>
          <a:bodyPr/>
          <a:lstStyle/>
          <a:p>
            <a:pPr eaLnBrk="1" hangingPunct="1"/>
            <a:r>
              <a:rPr lang="hr-HR" b="1" smtClean="0">
                <a:hlinkClick r:id="rId2"/>
              </a:rPr>
              <a:t>www.postani-student.hr</a:t>
            </a:r>
            <a:r>
              <a:rPr lang="hr-HR" b="1" smtClean="0"/>
              <a:t> </a:t>
            </a:r>
            <a:endParaRPr lang="hr-HR" smtClean="0"/>
          </a:p>
        </p:txBody>
      </p:sp>
      <p:pic>
        <p:nvPicPr>
          <p:cNvPr id="7171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pic>
        <p:nvPicPr>
          <p:cNvPr id="7173" name="Picture 4" descr="ncvv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867639"/>
            <a:ext cx="7858180" cy="599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235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4238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www.studij.hr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hr-HR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1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pic>
        <p:nvPicPr>
          <p:cNvPr id="7173" name="Picture 4" descr="ncvv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838200"/>
            <a:ext cx="8763000" cy="5608320"/>
          </a:xfrm>
        </p:spPr>
      </p:pic>
    </p:spTree>
    <p:extLst>
      <p:ext uri="{BB962C8B-B14F-4D97-AF65-F5344CB8AC3E}">
        <p14:creationId xmlns:p14="http://schemas.microsoft.com/office/powerpoint/2010/main" xmlns="" val="4681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pic>
        <p:nvPicPr>
          <p:cNvPr id="8196" name="Picture 4" descr="ncvv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le 8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00042"/>
          </a:xfrm>
        </p:spPr>
        <p:txBody>
          <a:bodyPr>
            <a:noAutofit/>
          </a:bodyPr>
          <a:lstStyle/>
          <a:p>
            <a:pPr eaLnBrk="1" hangingPunct="1"/>
            <a:r>
              <a:rPr lang="hr-HR" b="1" dirty="0" smtClean="0">
                <a:hlinkClick r:id="rId4"/>
              </a:rPr>
              <a:t>www.ncvvo.hr</a:t>
            </a:r>
            <a:endParaRPr lang="hr-HR" b="1" dirty="0" smtClean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71479"/>
            <a:ext cx="7732420" cy="62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pic>
        <p:nvPicPr>
          <p:cNvPr id="9219" name="Picture 4" descr="ncvv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8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8048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mtClean="0">
                <a:hlinkClick r:id="rId4"/>
              </a:rPr>
              <a:t>www.ncvvo.hr</a:t>
            </a: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>ispitni katalozi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109355"/>
            <a:ext cx="6929486" cy="574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421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48896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28596" y="1000108"/>
            <a:ext cx="8229600" cy="55102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hr-HR" sz="3600" dirty="0" smtClean="0"/>
          </a:p>
          <a:p>
            <a:r>
              <a:rPr lang="hr-HR" sz="3600" b="1" dirty="0" smtClean="0"/>
              <a:t>PRAVILNIK O POLAGANJU DRŽAVNE MATURE</a:t>
            </a:r>
          </a:p>
          <a:p>
            <a:r>
              <a:rPr lang="hr-HR" sz="3600" b="1" dirty="0" smtClean="0"/>
              <a:t>KALENDAR POLAGANJA ISPITA </a:t>
            </a:r>
            <a:r>
              <a:rPr lang="hr-HR" sz="3600" b="1" dirty="0"/>
              <a:t>DRŽAVNE MATURE </a:t>
            </a:r>
            <a:r>
              <a:rPr lang="hr-HR" sz="3600" b="1" dirty="0" smtClean="0"/>
              <a:t>ŠKOLSKE </a:t>
            </a:r>
            <a:r>
              <a:rPr lang="hr-HR" sz="3600" b="1" dirty="0"/>
              <a:t>GODINE </a:t>
            </a:r>
            <a:r>
              <a:rPr lang="hr-HR" sz="3600" b="1" dirty="0" smtClean="0"/>
              <a:t>2014./2015.</a:t>
            </a:r>
          </a:p>
          <a:p>
            <a:r>
              <a:rPr lang="hr-HR" sz="3600" b="1" dirty="0"/>
              <a:t>VREMENIK ISPITA DRŽAVNE </a:t>
            </a:r>
            <a:r>
              <a:rPr lang="hr-HR" sz="3600" b="1" dirty="0" smtClean="0"/>
              <a:t>MATURE ŠKOLSKE </a:t>
            </a:r>
            <a:r>
              <a:rPr lang="hr-HR" sz="3600" b="1" dirty="0"/>
              <a:t>GODINE 2014./2015.</a:t>
            </a:r>
            <a:endParaRPr lang="hr-HR" sz="3600" b="1" dirty="0" smtClean="0"/>
          </a:p>
          <a:p>
            <a:r>
              <a:rPr lang="hr-HR" sz="3600" b="1" dirty="0"/>
              <a:t>VODIČ KROZ ISPITE DRŽAVNE MATURE</a:t>
            </a:r>
            <a:r>
              <a:rPr lang="hr-HR" sz="3600" b="1" dirty="0" smtClean="0"/>
              <a:t>.</a:t>
            </a:r>
          </a:p>
          <a:p>
            <a:r>
              <a:rPr lang="hr-HR" sz="3600" b="1" dirty="0"/>
              <a:t>ISPITNI KATALOZI ZA  DRŽAVNU MATURU 2014./2015.</a:t>
            </a:r>
          </a:p>
          <a:p>
            <a:endParaRPr lang="hr-HR" sz="3600" b="1" dirty="0"/>
          </a:p>
          <a:p>
            <a:endParaRPr lang="hr-HR" sz="3600" b="1" dirty="0"/>
          </a:p>
          <a:p>
            <a:endParaRPr lang="hr-HR" sz="3600" dirty="0" smtClean="0"/>
          </a:p>
        </p:txBody>
      </p:sp>
      <p:pic>
        <p:nvPicPr>
          <p:cNvPr id="5" name="Picture 4" descr="ncv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1066800" cy="502285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1638300" y="197922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600" dirty="0" smtClean="0"/>
              <a:t>Dokumenti….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44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pic>
        <p:nvPicPr>
          <p:cNvPr id="10243" name="Picture 4" descr="ncvv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8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033462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hlinkClick r:id="rId4"/>
              </a:rPr>
              <a:t>www.ncvvo.hr</a:t>
            </a:r>
            <a:r>
              <a:rPr lang="hr-HR" u="sng" dirty="0" smtClean="0"/>
              <a:t/>
            </a:r>
            <a:br>
              <a:rPr lang="hr-HR" u="sng" dirty="0" smtClean="0"/>
            </a:br>
            <a:r>
              <a:rPr lang="hr-HR" sz="3600" u="sng" dirty="0" smtClean="0"/>
              <a:t>V</a:t>
            </a:r>
            <a:r>
              <a:rPr lang="hr-HR" sz="3600" dirty="0" smtClean="0"/>
              <a:t>odič kroz ispite državne </a:t>
            </a:r>
            <a:r>
              <a:rPr lang="hr-HR" sz="3600" dirty="0" smtClean="0"/>
              <a:t>mature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285860"/>
            <a:ext cx="781141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993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409</Words>
  <Application>Microsoft Office PowerPoint</Application>
  <PresentationFormat>Prikaz na zaslonu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 </vt:lpstr>
      <vt:lpstr>DRŽAVNA MATURA 2015.</vt:lpstr>
      <vt:lpstr> </vt:lpstr>
      <vt:lpstr>www.postani-student.hr </vt:lpstr>
      <vt:lpstr>www.studij.hr </vt:lpstr>
      <vt:lpstr>www.ncvvo.hr</vt:lpstr>
      <vt:lpstr>www.ncvvo.hr ispitni katalozi</vt:lpstr>
      <vt:lpstr>Slajd 8</vt:lpstr>
      <vt:lpstr>www.ncvvo.hr Vodič kroz ispite državne mature</vt:lpstr>
      <vt:lpstr>www.ncvvo.hr </vt:lpstr>
      <vt:lpstr>www.ncvvo.hr  </vt:lpstr>
      <vt:lpstr>www.ncvvo.hr  Kalendar polaganja ispita u ljetnom roku 2014./2015.</vt:lpstr>
      <vt:lpstr>Slajd 13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Krešo i Anka</dc:creator>
  <cp:lastModifiedBy>Melita</cp:lastModifiedBy>
  <cp:revision>77</cp:revision>
  <dcterms:created xsi:type="dcterms:W3CDTF">2006-08-16T00:00:00Z</dcterms:created>
  <dcterms:modified xsi:type="dcterms:W3CDTF">2014-12-11T14:48:23Z</dcterms:modified>
</cp:coreProperties>
</file>