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60" r:id="rId2"/>
    <p:sldId id="352" r:id="rId3"/>
    <p:sldId id="361" r:id="rId4"/>
    <p:sldId id="362" r:id="rId5"/>
    <p:sldId id="363" r:id="rId6"/>
    <p:sldId id="364" r:id="rId7"/>
    <p:sldId id="353" r:id="rId8"/>
    <p:sldId id="354" r:id="rId9"/>
    <p:sldId id="355" r:id="rId10"/>
    <p:sldId id="312" r:id="rId11"/>
    <p:sldId id="333" r:id="rId12"/>
    <p:sldId id="347" r:id="rId13"/>
    <p:sldId id="356" r:id="rId14"/>
    <p:sldId id="357" r:id="rId15"/>
    <p:sldId id="334" r:id="rId16"/>
    <p:sldId id="303" r:id="rId17"/>
    <p:sldId id="324" r:id="rId18"/>
    <p:sldId id="321" r:id="rId19"/>
    <p:sldId id="304" r:id="rId20"/>
    <p:sldId id="322" r:id="rId21"/>
    <p:sldId id="323" r:id="rId22"/>
    <p:sldId id="309" r:id="rId23"/>
    <p:sldId id="315" r:id="rId24"/>
    <p:sldId id="313" r:id="rId25"/>
    <p:sldId id="314" r:id="rId26"/>
    <p:sldId id="305" r:id="rId27"/>
    <p:sldId id="348" r:id="rId28"/>
    <p:sldId id="349" r:id="rId29"/>
    <p:sldId id="306" r:id="rId30"/>
    <p:sldId id="359" r:id="rId31"/>
    <p:sldId id="335" r:id="rId32"/>
    <p:sldId id="336" r:id="rId33"/>
    <p:sldId id="337" r:id="rId34"/>
    <p:sldId id="338" r:id="rId35"/>
    <p:sldId id="339" r:id="rId36"/>
    <p:sldId id="343" r:id="rId37"/>
    <p:sldId id="320" r:id="rId38"/>
    <p:sldId id="346" r:id="rId39"/>
    <p:sldId id="365" r:id="rId40"/>
    <p:sldId id="366" r:id="rId41"/>
    <p:sldId id="341" r:id="rId42"/>
  </p:sldIdLst>
  <p:sldSz cx="9144000" cy="6858000" type="screen4x3"/>
  <p:notesSz cx="6858000" cy="9144000"/>
  <p:defaultTextStyle>
    <a:defPPr>
      <a:defRPr lang="hr-H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C40"/>
    <a:srgbClr val="6DFF6D"/>
    <a:srgbClr val="5F5F5F"/>
    <a:srgbClr val="DDDDDD"/>
    <a:srgbClr val="B2B2B2"/>
    <a:srgbClr val="FF3300"/>
    <a:srgbClr val="FDEE2F"/>
    <a:srgbClr val="3366CC"/>
    <a:srgbClr val="00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9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www.studij.hr/" TargetMode="External"/><Relationship Id="rId2" Type="http://schemas.openxmlformats.org/officeDocument/2006/relationships/hyperlink" Target="http://www.postani-student.hr/" TargetMode="External"/><Relationship Id="rId1" Type="http://schemas.openxmlformats.org/officeDocument/2006/relationships/hyperlink" Target="http://www.ncvvo.hr/"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studij.hr/" TargetMode="External"/><Relationship Id="rId2" Type="http://schemas.openxmlformats.org/officeDocument/2006/relationships/hyperlink" Target="http://www.postani-student.hr/" TargetMode="External"/><Relationship Id="rId1" Type="http://schemas.openxmlformats.org/officeDocument/2006/relationships/hyperlink" Target="http://www.ncvvo.hr/" TargetMode="Externa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0A812-35C0-4D33-91D3-D94089BBA781}" type="doc">
      <dgm:prSet loTypeId="urn:microsoft.com/office/officeart/2005/8/layout/vList2" loCatId="list" qsTypeId="urn:microsoft.com/office/officeart/2005/8/quickstyle/3d3" qsCatId="3D" csTypeId="urn:microsoft.com/office/officeart/2005/8/colors/accent2_3" csCatId="accent2" phldr="1"/>
      <dgm:spPr/>
      <dgm:t>
        <a:bodyPr/>
        <a:lstStyle/>
        <a:p>
          <a:endParaRPr lang="hr-HR"/>
        </a:p>
      </dgm:t>
    </dgm:pt>
    <dgm:pt modelId="{0A8870C8-D401-4527-AA3E-EF3F88328877}">
      <dgm:prSet/>
      <dgm:spPr/>
      <dgm:t>
        <a:bodyPr/>
        <a:lstStyle/>
        <a:p>
          <a:pPr rtl="0"/>
          <a:r>
            <a:rPr lang="hr-HR" b="1" cap="none" spc="0" dirty="0" smtClean="0">
              <a:ln w="12700">
                <a:prstDash val="solid"/>
              </a:ln>
              <a:effectLst>
                <a:innerShdw blurRad="177800">
                  <a:schemeClr val="accent3">
                    <a:lumMod val="50000"/>
                  </a:schemeClr>
                </a:innerShdw>
              </a:effectLst>
              <a:hlinkClick xmlns:r="http://schemas.openxmlformats.org/officeDocument/2006/relationships" r:id="rId1"/>
            </a:rPr>
            <a:t>www.ncvvo.hr</a:t>
          </a:r>
          <a:r>
            <a:rPr lang="hr-HR" b="1" cap="none" spc="0" dirty="0" smtClean="0">
              <a:ln w="12700">
                <a:prstDash val="solid"/>
              </a:ln>
              <a:effectLst>
                <a:innerShdw blurRad="177800">
                  <a:schemeClr val="accent3">
                    <a:lumMod val="50000"/>
                  </a:schemeClr>
                </a:innerShdw>
              </a:effectLst>
            </a:rPr>
            <a:t> </a:t>
          </a:r>
          <a:r>
            <a:rPr lang="hr-HR" baseline="0" dirty="0" smtClean="0">
              <a:solidFill>
                <a:schemeClr val="accent5">
                  <a:lumMod val="50000"/>
                </a:schemeClr>
              </a:solidFill>
            </a:rPr>
            <a:t>(Nacionalni centar)</a:t>
          </a:r>
          <a:endParaRPr lang="hr-HR" dirty="0">
            <a:solidFill>
              <a:schemeClr val="accent5">
                <a:lumMod val="50000"/>
              </a:schemeClr>
            </a:solidFill>
          </a:endParaRPr>
        </a:p>
      </dgm:t>
    </dgm:pt>
    <dgm:pt modelId="{F0FB86B2-C838-4DC1-8D6C-28B33651672F}" type="parTrans" cxnId="{3A89E56F-88E6-4CC1-8A41-2C93C1D16331}">
      <dgm:prSet/>
      <dgm:spPr/>
      <dgm:t>
        <a:bodyPr/>
        <a:lstStyle/>
        <a:p>
          <a:endParaRPr lang="hr-HR"/>
        </a:p>
      </dgm:t>
    </dgm:pt>
    <dgm:pt modelId="{F4A15103-DAA8-4452-829F-B0B588327D3D}" type="sibTrans" cxnId="{3A89E56F-88E6-4CC1-8A41-2C93C1D16331}">
      <dgm:prSet/>
      <dgm:spPr/>
      <dgm:t>
        <a:bodyPr/>
        <a:lstStyle/>
        <a:p>
          <a:endParaRPr lang="hr-HR"/>
        </a:p>
      </dgm:t>
    </dgm:pt>
    <dgm:pt modelId="{65C5DE69-3061-4C13-8799-D0BA1C0F3DA3}">
      <dgm:prSet/>
      <dgm:spPr/>
      <dgm:t>
        <a:bodyPr/>
        <a:lstStyle/>
        <a:p>
          <a:pPr rtl="0"/>
          <a:r>
            <a:rPr lang="hr-HR" b="1" cap="none" spc="0" dirty="0" err="1" smtClean="0">
              <a:ln w="12700">
                <a:prstDash val="solid"/>
              </a:ln>
              <a:effectLst>
                <a:innerShdw blurRad="177800">
                  <a:schemeClr val="accent3">
                    <a:lumMod val="50000"/>
                  </a:schemeClr>
                </a:innerShdw>
              </a:effectLst>
              <a:hlinkClick xmlns:r="http://schemas.openxmlformats.org/officeDocument/2006/relationships" r:id="rId2"/>
            </a:rPr>
            <a:t>www.postani</a:t>
          </a:r>
          <a:r>
            <a:rPr lang="hr-HR" b="1" cap="none" spc="0" dirty="0" smtClean="0">
              <a:ln w="12700">
                <a:prstDash val="solid"/>
              </a:ln>
              <a:effectLst>
                <a:innerShdw blurRad="177800">
                  <a:schemeClr val="accent3">
                    <a:lumMod val="50000"/>
                  </a:schemeClr>
                </a:innerShdw>
              </a:effectLst>
              <a:hlinkClick xmlns:r="http://schemas.openxmlformats.org/officeDocument/2006/relationships" r:id="rId2"/>
            </a:rPr>
            <a:t>-</a:t>
          </a:r>
          <a:r>
            <a:rPr lang="hr-HR" b="1" cap="none" spc="0" dirty="0" err="1" smtClean="0">
              <a:ln w="12700">
                <a:prstDash val="solid"/>
              </a:ln>
              <a:effectLst>
                <a:innerShdw blurRad="177800">
                  <a:schemeClr val="accent3">
                    <a:lumMod val="50000"/>
                  </a:schemeClr>
                </a:innerShdw>
              </a:effectLst>
              <a:hlinkClick xmlns:r="http://schemas.openxmlformats.org/officeDocument/2006/relationships" r:id="rId2"/>
            </a:rPr>
            <a:t>student.hr</a:t>
          </a:r>
          <a:r>
            <a:rPr lang="hr-HR" b="1" cap="none" spc="0" dirty="0" smtClean="0">
              <a:ln w="12700">
                <a:prstDash val="solid"/>
              </a:ln>
              <a:effectLst>
                <a:innerShdw blurRad="177800">
                  <a:schemeClr val="accent3">
                    <a:lumMod val="50000"/>
                  </a:schemeClr>
                </a:innerShdw>
              </a:effectLst>
            </a:rPr>
            <a:t> </a:t>
          </a:r>
          <a:r>
            <a:rPr lang="hr-HR" baseline="0" dirty="0" smtClean="0">
              <a:solidFill>
                <a:schemeClr val="accent5">
                  <a:lumMod val="50000"/>
                </a:schemeClr>
              </a:solidFill>
            </a:rPr>
            <a:t>(</a:t>
          </a:r>
          <a:r>
            <a:rPr lang="hr-HR" baseline="0" dirty="0" err="1" smtClean="0">
              <a:solidFill>
                <a:schemeClr val="accent5">
                  <a:lumMod val="50000"/>
                </a:schemeClr>
              </a:solidFill>
            </a:rPr>
            <a:t>NISpVU</a:t>
          </a:r>
          <a:r>
            <a:rPr lang="hr-HR" baseline="0" dirty="0" smtClean="0">
              <a:solidFill>
                <a:schemeClr val="accent5">
                  <a:lumMod val="50000"/>
                </a:schemeClr>
              </a:solidFill>
            </a:rPr>
            <a:t>)</a:t>
          </a:r>
          <a:endParaRPr lang="hr-HR" dirty="0">
            <a:solidFill>
              <a:schemeClr val="accent5">
                <a:lumMod val="50000"/>
              </a:schemeClr>
            </a:solidFill>
          </a:endParaRPr>
        </a:p>
      </dgm:t>
    </dgm:pt>
    <dgm:pt modelId="{61B9AFEC-4CE9-4BB1-9369-68FE893BFAF1}" type="parTrans" cxnId="{AE769D15-6308-4693-8673-6D1A12B9412C}">
      <dgm:prSet/>
      <dgm:spPr/>
      <dgm:t>
        <a:bodyPr/>
        <a:lstStyle/>
        <a:p>
          <a:endParaRPr lang="hr-HR"/>
        </a:p>
      </dgm:t>
    </dgm:pt>
    <dgm:pt modelId="{CA31B5C6-8CC3-4818-BAE8-EBEE21981C6A}" type="sibTrans" cxnId="{AE769D15-6308-4693-8673-6D1A12B9412C}">
      <dgm:prSet/>
      <dgm:spPr/>
      <dgm:t>
        <a:bodyPr/>
        <a:lstStyle/>
        <a:p>
          <a:endParaRPr lang="hr-HR"/>
        </a:p>
      </dgm:t>
    </dgm:pt>
    <dgm:pt modelId="{7D9D4121-1877-4C79-8C5F-AAF9FD5F88F0}">
      <dgm:prSet/>
      <dgm:spPr/>
      <dgm:t>
        <a:bodyPr/>
        <a:lstStyle/>
        <a:p>
          <a:pPr rtl="0"/>
          <a:r>
            <a:rPr lang="hr-HR" b="1" cap="none" spc="0" dirty="0" smtClean="0">
              <a:ln w="12700">
                <a:prstDash val="solid"/>
              </a:ln>
              <a:effectLst>
                <a:innerShdw blurRad="177800">
                  <a:schemeClr val="accent3">
                    <a:lumMod val="50000"/>
                  </a:schemeClr>
                </a:innerShdw>
              </a:effectLst>
              <a:hlinkClick xmlns:r="http://schemas.openxmlformats.org/officeDocument/2006/relationships" r:id="rId3"/>
            </a:rPr>
            <a:t>www.studij.hr</a:t>
          </a:r>
          <a:r>
            <a:rPr lang="hr-HR" baseline="0" dirty="0" smtClean="0"/>
            <a:t> </a:t>
          </a:r>
          <a:r>
            <a:rPr lang="hr-HR" baseline="0" dirty="0" smtClean="0">
              <a:solidFill>
                <a:schemeClr val="accent5">
                  <a:lumMod val="50000"/>
                </a:schemeClr>
              </a:solidFill>
            </a:rPr>
            <a:t>(Središnji prijavni ured)</a:t>
          </a:r>
          <a:endParaRPr lang="hr-HR" dirty="0">
            <a:solidFill>
              <a:schemeClr val="accent5">
                <a:lumMod val="50000"/>
              </a:schemeClr>
            </a:solidFill>
          </a:endParaRPr>
        </a:p>
      </dgm:t>
    </dgm:pt>
    <dgm:pt modelId="{E47DF2D8-3539-4C4E-80DC-5BEC3EC78D40}" type="parTrans" cxnId="{D2E4B18A-C2AE-48AB-8AF6-508D75820C9C}">
      <dgm:prSet/>
      <dgm:spPr/>
      <dgm:t>
        <a:bodyPr/>
        <a:lstStyle/>
        <a:p>
          <a:endParaRPr lang="hr-HR"/>
        </a:p>
      </dgm:t>
    </dgm:pt>
    <dgm:pt modelId="{3C34FEF8-9090-4488-8BF6-F3E9821E4458}" type="sibTrans" cxnId="{D2E4B18A-C2AE-48AB-8AF6-508D75820C9C}">
      <dgm:prSet/>
      <dgm:spPr/>
      <dgm:t>
        <a:bodyPr/>
        <a:lstStyle/>
        <a:p>
          <a:endParaRPr lang="hr-HR"/>
        </a:p>
      </dgm:t>
    </dgm:pt>
    <dgm:pt modelId="{657A4817-487D-442C-A69D-57EEE9270AD8}" type="pres">
      <dgm:prSet presAssocID="{34C0A812-35C0-4D33-91D3-D94089BBA781}" presName="linear" presStyleCnt="0">
        <dgm:presLayoutVars>
          <dgm:animLvl val="lvl"/>
          <dgm:resizeHandles val="exact"/>
        </dgm:presLayoutVars>
      </dgm:prSet>
      <dgm:spPr/>
      <dgm:t>
        <a:bodyPr/>
        <a:lstStyle/>
        <a:p>
          <a:endParaRPr lang="hr-HR"/>
        </a:p>
      </dgm:t>
    </dgm:pt>
    <dgm:pt modelId="{76ED97D2-69B1-49C5-899A-3CA5D88CD2C4}" type="pres">
      <dgm:prSet presAssocID="{0A8870C8-D401-4527-AA3E-EF3F88328877}" presName="parentText" presStyleLbl="node1" presStyleIdx="0" presStyleCnt="3" custLinFactNeighborX="373" custLinFactNeighborY="-76546">
        <dgm:presLayoutVars>
          <dgm:chMax val="0"/>
          <dgm:bulletEnabled val="1"/>
        </dgm:presLayoutVars>
      </dgm:prSet>
      <dgm:spPr/>
      <dgm:t>
        <a:bodyPr/>
        <a:lstStyle/>
        <a:p>
          <a:endParaRPr lang="hr-HR"/>
        </a:p>
      </dgm:t>
    </dgm:pt>
    <dgm:pt modelId="{22DB07AD-F007-4188-AAB7-A5E5502A9B23}" type="pres">
      <dgm:prSet presAssocID="{F4A15103-DAA8-4452-829F-B0B588327D3D}" presName="spacer" presStyleCnt="0"/>
      <dgm:spPr/>
      <dgm:t>
        <a:bodyPr/>
        <a:lstStyle/>
        <a:p>
          <a:endParaRPr lang="hr-HR"/>
        </a:p>
      </dgm:t>
    </dgm:pt>
    <dgm:pt modelId="{0B3DB076-33F2-4C94-B50A-8FB3CB79E42C}" type="pres">
      <dgm:prSet presAssocID="{65C5DE69-3061-4C13-8799-D0BA1C0F3DA3}" presName="parentText" presStyleLbl="node1" presStyleIdx="1" presStyleCnt="3" custLinFactNeighborX="-5515" custLinFactNeighborY="-52534">
        <dgm:presLayoutVars>
          <dgm:chMax val="0"/>
          <dgm:bulletEnabled val="1"/>
        </dgm:presLayoutVars>
      </dgm:prSet>
      <dgm:spPr/>
      <dgm:t>
        <a:bodyPr/>
        <a:lstStyle/>
        <a:p>
          <a:endParaRPr lang="hr-HR"/>
        </a:p>
      </dgm:t>
    </dgm:pt>
    <dgm:pt modelId="{90D7673F-3A79-4E79-86BA-E3739014F057}" type="pres">
      <dgm:prSet presAssocID="{CA31B5C6-8CC3-4818-BAE8-EBEE21981C6A}" presName="spacer" presStyleCnt="0"/>
      <dgm:spPr/>
      <dgm:t>
        <a:bodyPr/>
        <a:lstStyle/>
        <a:p>
          <a:endParaRPr lang="hr-HR"/>
        </a:p>
      </dgm:t>
    </dgm:pt>
    <dgm:pt modelId="{3BA8312E-85E7-4C0B-8E9F-80CA546A2443}" type="pres">
      <dgm:prSet presAssocID="{7D9D4121-1877-4C79-8C5F-AAF9FD5F88F0}" presName="parentText" presStyleLbl="node1" presStyleIdx="2" presStyleCnt="3" custLinFactNeighborX="4791" custLinFactNeighborY="-15834">
        <dgm:presLayoutVars>
          <dgm:chMax val="0"/>
          <dgm:bulletEnabled val="1"/>
        </dgm:presLayoutVars>
      </dgm:prSet>
      <dgm:spPr/>
      <dgm:t>
        <a:bodyPr/>
        <a:lstStyle/>
        <a:p>
          <a:endParaRPr lang="hr-HR"/>
        </a:p>
      </dgm:t>
    </dgm:pt>
  </dgm:ptLst>
  <dgm:cxnLst>
    <dgm:cxn modelId="{31242471-EA41-4020-8383-8F028DA2BA59}" type="presOf" srcId="{34C0A812-35C0-4D33-91D3-D94089BBA781}" destId="{657A4817-487D-442C-A69D-57EEE9270AD8}" srcOrd="0" destOrd="0" presId="urn:microsoft.com/office/officeart/2005/8/layout/vList2"/>
    <dgm:cxn modelId="{3A89E56F-88E6-4CC1-8A41-2C93C1D16331}" srcId="{34C0A812-35C0-4D33-91D3-D94089BBA781}" destId="{0A8870C8-D401-4527-AA3E-EF3F88328877}" srcOrd="0" destOrd="0" parTransId="{F0FB86B2-C838-4DC1-8D6C-28B33651672F}" sibTransId="{F4A15103-DAA8-4452-829F-B0B588327D3D}"/>
    <dgm:cxn modelId="{AC507ECA-67A7-4AE4-A6B9-6E66E69218E4}" type="presOf" srcId="{65C5DE69-3061-4C13-8799-D0BA1C0F3DA3}" destId="{0B3DB076-33F2-4C94-B50A-8FB3CB79E42C}" srcOrd="0" destOrd="0" presId="urn:microsoft.com/office/officeart/2005/8/layout/vList2"/>
    <dgm:cxn modelId="{E884A789-E4C1-4D9D-BBD7-465621B40537}" type="presOf" srcId="{7D9D4121-1877-4C79-8C5F-AAF9FD5F88F0}" destId="{3BA8312E-85E7-4C0B-8E9F-80CA546A2443}" srcOrd="0" destOrd="0" presId="urn:microsoft.com/office/officeart/2005/8/layout/vList2"/>
    <dgm:cxn modelId="{694283DD-5EB6-4DF4-BAB5-F536FFBC215E}" type="presOf" srcId="{0A8870C8-D401-4527-AA3E-EF3F88328877}" destId="{76ED97D2-69B1-49C5-899A-3CA5D88CD2C4}" srcOrd="0" destOrd="0" presId="urn:microsoft.com/office/officeart/2005/8/layout/vList2"/>
    <dgm:cxn modelId="{D2E4B18A-C2AE-48AB-8AF6-508D75820C9C}" srcId="{34C0A812-35C0-4D33-91D3-D94089BBA781}" destId="{7D9D4121-1877-4C79-8C5F-AAF9FD5F88F0}" srcOrd="2" destOrd="0" parTransId="{E47DF2D8-3539-4C4E-80DC-5BEC3EC78D40}" sibTransId="{3C34FEF8-9090-4488-8BF6-F3E9821E4458}"/>
    <dgm:cxn modelId="{AE769D15-6308-4693-8673-6D1A12B9412C}" srcId="{34C0A812-35C0-4D33-91D3-D94089BBA781}" destId="{65C5DE69-3061-4C13-8799-D0BA1C0F3DA3}" srcOrd="1" destOrd="0" parTransId="{61B9AFEC-4CE9-4BB1-9369-68FE893BFAF1}" sibTransId="{CA31B5C6-8CC3-4818-BAE8-EBEE21981C6A}"/>
    <dgm:cxn modelId="{90AB573A-DABC-436D-AA03-FCEE7DB70923}" type="presParOf" srcId="{657A4817-487D-442C-A69D-57EEE9270AD8}" destId="{76ED97D2-69B1-49C5-899A-3CA5D88CD2C4}" srcOrd="0" destOrd="0" presId="urn:microsoft.com/office/officeart/2005/8/layout/vList2"/>
    <dgm:cxn modelId="{0F39DF2F-D9BE-47EB-8280-BC72392A5D15}" type="presParOf" srcId="{657A4817-487D-442C-A69D-57EEE9270AD8}" destId="{22DB07AD-F007-4188-AAB7-A5E5502A9B23}" srcOrd="1" destOrd="0" presId="urn:microsoft.com/office/officeart/2005/8/layout/vList2"/>
    <dgm:cxn modelId="{EDAA22AC-690C-4FF3-AB23-485EEB7A63D3}" type="presParOf" srcId="{657A4817-487D-442C-A69D-57EEE9270AD8}" destId="{0B3DB076-33F2-4C94-B50A-8FB3CB79E42C}" srcOrd="2" destOrd="0" presId="urn:microsoft.com/office/officeart/2005/8/layout/vList2"/>
    <dgm:cxn modelId="{DCF76C1E-627C-4720-BBB4-A15DB91B218B}" type="presParOf" srcId="{657A4817-487D-442C-A69D-57EEE9270AD8}" destId="{90D7673F-3A79-4E79-86BA-E3739014F057}" srcOrd="3" destOrd="0" presId="urn:microsoft.com/office/officeart/2005/8/layout/vList2"/>
    <dgm:cxn modelId="{31A8DEB3-EA1D-45D1-A639-641FBA4B05DD}" type="presParOf" srcId="{657A4817-487D-442C-A69D-57EEE9270AD8}" destId="{3BA8312E-85E7-4C0B-8E9F-80CA546A2443}"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22EE0-16C6-412E-BF03-B6ECE23E80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101A5F0F-993D-4B71-9728-DC7845667527}">
      <dgm:prSet custT="1"/>
      <dgm:spPr>
        <a:solidFill>
          <a:schemeClr val="accent3">
            <a:lumMod val="40000"/>
            <a:lumOff val="60000"/>
          </a:schemeClr>
        </a:solidFill>
      </dgm:spPr>
      <dgm:t>
        <a:bodyPr/>
        <a:lstStyle/>
        <a:p>
          <a:pPr rtl="0"/>
          <a:r>
            <a:rPr lang="hr-HR" sz="4000" baseline="0" dirty="0" smtClean="0">
              <a:solidFill>
                <a:schemeClr val="accent5">
                  <a:lumMod val="50000"/>
                </a:schemeClr>
              </a:solidFill>
            </a:rPr>
            <a:t>završetak srednjoškolskog strukovnog obrazovanja</a:t>
          </a:r>
          <a:endParaRPr lang="hr-HR" sz="4000" dirty="0">
            <a:solidFill>
              <a:schemeClr val="accent5">
                <a:lumMod val="50000"/>
              </a:schemeClr>
            </a:solidFill>
          </a:endParaRPr>
        </a:p>
      </dgm:t>
    </dgm:pt>
    <dgm:pt modelId="{05C33435-903C-4918-9204-05D040C66FEA}" type="parTrans" cxnId="{1141DB9C-131D-4CC8-9C93-4D766985C79C}">
      <dgm:prSet/>
      <dgm:spPr/>
      <dgm:t>
        <a:bodyPr/>
        <a:lstStyle/>
        <a:p>
          <a:endParaRPr lang="hr-HR"/>
        </a:p>
      </dgm:t>
    </dgm:pt>
    <dgm:pt modelId="{73F25CE0-174D-4215-A151-D17A3960833E}" type="sibTrans" cxnId="{1141DB9C-131D-4CC8-9C93-4D766985C79C}">
      <dgm:prSet/>
      <dgm:spPr/>
      <dgm:t>
        <a:bodyPr/>
        <a:lstStyle/>
        <a:p>
          <a:endParaRPr lang="hr-HR"/>
        </a:p>
      </dgm:t>
    </dgm:pt>
    <dgm:pt modelId="{5F5ABB9D-6DDD-487E-83B2-98B5A763136F}">
      <dgm:prSet custT="1"/>
      <dgm:spPr/>
      <dgm:t>
        <a:bodyPr/>
        <a:lstStyle/>
        <a:p>
          <a:pPr rtl="0"/>
          <a:r>
            <a:rPr lang="hr-HR" sz="3000" dirty="0" smtClean="0"/>
            <a:t>obrana završnoga rada</a:t>
          </a:r>
          <a:endParaRPr lang="hr-HR" sz="2400" u="sng" dirty="0" smtClean="0"/>
        </a:p>
      </dgm:t>
    </dgm:pt>
    <dgm:pt modelId="{13474585-6DDB-4D1E-B25F-4044CE5E8865}" type="parTrans" cxnId="{BDB9A750-B910-410D-BCBF-9AD313C20324}">
      <dgm:prSet/>
      <dgm:spPr/>
      <dgm:t>
        <a:bodyPr/>
        <a:lstStyle/>
        <a:p>
          <a:endParaRPr lang="hr-HR"/>
        </a:p>
      </dgm:t>
    </dgm:pt>
    <dgm:pt modelId="{5D9A0130-590E-4185-B063-DA0FAA9085AB}" type="sibTrans" cxnId="{BDB9A750-B910-410D-BCBF-9AD313C20324}">
      <dgm:prSet/>
      <dgm:spPr/>
      <dgm:t>
        <a:bodyPr/>
        <a:lstStyle/>
        <a:p>
          <a:endParaRPr lang="hr-HR"/>
        </a:p>
      </dgm:t>
    </dgm:pt>
    <dgm:pt modelId="{B4C86A3E-D2FA-45DA-A8E1-709E10F3D1C9}" type="pres">
      <dgm:prSet presAssocID="{2BA22EE0-16C6-412E-BF03-B6ECE23E8029}" presName="linear" presStyleCnt="0">
        <dgm:presLayoutVars>
          <dgm:animLvl val="lvl"/>
          <dgm:resizeHandles val="exact"/>
        </dgm:presLayoutVars>
      </dgm:prSet>
      <dgm:spPr/>
      <dgm:t>
        <a:bodyPr/>
        <a:lstStyle/>
        <a:p>
          <a:endParaRPr lang="hr-HR"/>
        </a:p>
      </dgm:t>
    </dgm:pt>
    <dgm:pt modelId="{9C2FA0F6-CE7F-4EE5-AE88-8AA091BF973B}" type="pres">
      <dgm:prSet presAssocID="{101A5F0F-993D-4B71-9728-DC7845667527}" presName="parentText" presStyleLbl="node1" presStyleIdx="0" presStyleCnt="1" custScaleY="102040" custLinFactNeighborX="1382" custLinFactNeighborY="-60273">
        <dgm:presLayoutVars>
          <dgm:chMax val="0"/>
          <dgm:bulletEnabled val="1"/>
        </dgm:presLayoutVars>
      </dgm:prSet>
      <dgm:spPr/>
      <dgm:t>
        <a:bodyPr/>
        <a:lstStyle/>
        <a:p>
          <a:endParaRPr lang="hr-HR"/>
        </a:p>
      </dgm:t>
    </dgm:pt>
    <dgm:pt modelId="{7016CE57-5A67-4FC3-B541-EC9E71473C2B}" type="pres">
      <dgm:prSet presAssocID="{101A5F0F-993D-4B71-9728-DC7845667527}" presName="childText" presStyleLbl="revTx" presStyleIdx="0" presStyleCnt="1" custScaleY="131004" custLinFactNeighborX="896" custLinFactNeighborY="-3108">
        <dgm:presLayoutVars>
          <dgm:bulletEnabled val="1"/>
        </dgm:presLayoutVars>
      </dgm:prSet>
      <dgm:spPr/>
      <dgm:t>
        <a:bodyPr/>
        <a:lstStyle/>
        <a:p>
          <a:endParaRPr lang="hr-HR"/>
        </a:p>
      </dgm:t>
    </dgm:pt>
  </dgm:ptLst>
  <dgm:cxnLst>
    <dgm:cxn modelId="{C3A86CC2-1B2F-4DE7-9DA4-48D3399FE24B}" type="presOf" srcId="{5F5ABB9D-6DDD-487E-83B2-98B5A763136F}" destId="{7016CE57-5A67-4FC3-B541-EC9E71473C2B}" srcOrd="0" destOrd="0" presId="urn:microsoft.com/office/officeart/2005/8/layout/vList2"/>
    <dgm:cxn modelId="{1141DB9C-131D-4CC8-9C93-4D766985C79C}" srcId="{2BA22EE0-16C6-412E-BF03-B6ECE23E8029}" destId="{101A5F0F-993D-4B71-9728-DC7845667527}" srcOrd="0" destOrd="0" parTransId="{05C33435-903C-4918-9204-05D040C66FEA}" sibTransId="{73F25CE0-174D-4215-A151-D17A3960833E}"/>
    <dgm:cxn modelId="{1FA5654F-8244-4596-B961-A8E6F2627D33}" type="presOf" srcId="{101A5F0F-993D-4B71-9728-DC7845667527}" destId="{9C2FA0F6-CE7F-4EE5-AE88-8AA091BF973B}" srcOrd="0" destOrd="0" presId="urn:microsoft.com/office/officeart/2005/8/layout/vList2"/>
    <dgm:cxn modelId="{BDB9A750-B910-410D-BCBF-9AD313C20324}" srcId="{101A5F0F-993D-4B71-9728-DC7845667527}" destId="{5F5ABB9D-6DDD-487E-83B2-98B5A763136F}" srcOrd="0" destOrd="0" parTransId="{13474585-6DDB-4D1E-B25F-4044CE5E8865}" sibTransId="{5D9A0130-590E-4185-B063-DA0FAA9085AB}"/>
    <dgm:cxn modelId="{E7ADB1FE-DDF3-4248-8763-45AFCC05D5B9}" type="presOf" srcId="{2BA22EE0-16C6-412E-BF03-B6ECE23E8029}" destId="{B4C86A3E-D2FA-45DA-A8E1-709E10F3D1C9}" srcOrd="0" destOrd="0" presId="urn:microsoft.com/office/officeart/2005/8/layout/vList2"/>
    <dgm:cxn modelId="{372533A4-C070-4072-B110-5838A7564F6F}" type="presParOf" srcId="{B4C86A3E-D2FA-45DA-A8E1-709E10F3D1C9}" destId="{9C2FA0F6-CE7F-4EE5-AE88-8AA091BF973B}" srcOrd="0" destOrd="0" presId="urn:microsoft.com/office/officeart/2005/8/layout/vList2"/>
    <dgm:cxn modelId="{96DB0010-57B3-42B6-9D88-7AC97B631E95}" type="presParOf" srcId="{B4C86A3E-D2FA-45DA-A8E1-709E10F3D1C9}" destId="{7016CE57-5A67-4FC3-B541-EC9E71473C2B}"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8AEFB1-E91C-43FB-8C07-098050B9C48E}"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hr-HR"/>
        </a:p>
      </dgm:t>
    </dgm:pt>
    <dgm:pt modelId="{3DCD0837-9981-4FCE-BEB9-5E5460C2210D}">
      <dgm:prSet/>
      <dgm:spPr/>
      <dgm:t>
        <a:bodyPr/>
        <a:lstStyle/>
        <a:p>
          <a:pPr rtl="0"/>
          <a:r>
            <a:rPr lang="hr-HR" baseline="0" dirty="0" smtClean="0">
              <a:solidFill>
                <a:schemeClr val="accent5">
                  <a:lumMod val="50000"/>
                </a:schemeClr>
              </a:solidFill>
            </a:rPr>
            <a:t>upis na fakultet</a:t>
          </a:r>
          <a:endParaRPr lang="hr-HR" dirty="0">
            <a:solidFill>
              <a:schemeClr val="accent5">
                <a:lumMod val="50000"/>
              </a:schemeClr>
            </a:solidFill>
          </a:endParaRPr>
        </a:p>
      </dgm:t>
    </dgm:pt>
    <dgm:pt modelId="{F15C4A24-C5A7-452A-8DD6-5D23CD22CFDD}" type="parTrans" cxnId="{EE8BC948-7A59-4133-A3A5-42B671FB3803}">
      <dgm:prSet/>
      <dgm:spPr/>
      <dgm:t>
        <a:bodyPr/>
        <a:lstStyle/>
        <a:p>
          <a:endParaRPr lang="hr-HR"/>
        </a:p>
      </dgm:t>
    </dgm:pt>
    <dgm:pt modelId="{B608A65A-59BE-458D-ABEE-97EA88E21B72}" type="sibTrans" cxnId="{EE8BC948-7A59-4133-A3A5-42B671FB3803}">
      <dgm:prSet/>
      <dgm:spPr/>
      <dgm:t>
        <a:bodyPr/>
        <a:lstStyle/>
        <a:p>
          <a:endParaRPr lang="hr-HR"/>
        </a:p>
      </dgm:t>
    </dgm:pt>
    <dgm:pt modelId="{9D2374D5-3F4E-43F3-9FB8-60C057A3661A}">
      <dgm:prSet/>
      <dgm:spPr/>
      <dgm:t>
        <a:bodyPr/>
        <a:lstStyle/>
        <a:p>
          <a:pPr rtl="0"/>
          <a:r>
            <a:rPr lang="hr-HR" dirty="0" smtClean="0"/>
            <a:t>strani jezik</a:t>
          </a:r>
          <a:endParaRPr lang="hr-HR" dirty="0"/>
        </a:p>
      </dgm:t>
    </dgm:pt>
    <dgm:pt modelId="{65A93134-8B7E-49B7-9C7A-19E048296AAE}" type="sibTrans" cxnId="{1AFB0C30-B681-4F3D-9809-ED0F966EB7AF}">
      <dgm:prSet/>
      <dgm:spPr/>
      <dgm:t>
        <a:bodyPr/>
        <a:lstStyle/>
        <a:p>
          <a:endParaRPr lang="hr-HR"/>
        </a:p>
      </dgm:t>
    </dgm:pt>
    <dgm:pt modelId="{59F42764-DFE3-4FDF-BF55-E5C9E67B7379}" type="parTrans" cxnId="{1AFB0C30-B681-4F3D-9809-ED0F966EB7AF}">
      <dgm:prSet/>
      <dgm:spPr/>
      <dgm:t>
        <a:bodyPr/>
        <a:lstStyle/>
        <a:p>
          <a:endParaRPr lang="hr-HR"/>
        </a:p>
      </dgm:t>
    </dgm:pt>
    <dgm:pt modelId="{BEE0F371-14D9-4FC5-BAB8-CD8327967997}">
      <dgm:prSet/>
      <dgm:spPr/>
      <dgm:t>
        <a:bodyPr/>
        <a:lstStyle/>
        <a:p>
          <a:pPr rtl="0"/>
          <a:r>
            <a:rPr lang="hr-HR" dirty="0" smtClean="0"/>
            <a:t>Matematika</a:t>
          </a:r>
          <a:endParaRPr lang="hr-HR" dirty="0"/>
        </a:p>
      </dgm:t>
    </dgm:pt>
    <dgm:pt modelId="{5415DE2C-43FF-4320-991A-9759D1EEA788}" type="sibTrans" cxnId="{8CAF4E8A-7DA6-474B-8744-898834D9F521}">
      <dgm:prSet/>
      <dgm:spPr/>
      <dgm:t>
        <a:bodyPr/>
        <a:lstStyle/>
        <a:p>
          <a:endParaRPr lang="hr-HR"/>
        </a:p>
      </dgm:t>
    </dgm:pt>
    <dgm:pt modelId="{87A71D7F-5499-44ED-97FB-3AE8D63002D5}" type="parTrans" cxnId="{8CAF4E8A-7DA6-474B-8744-898834D9F521}">
      <dgm:prSet/>
      <dgm:spPr/>
      <dgm:t>
        <a:bodyPr/>
        <a:lstStyle/>
        <a:p>
          <a:endParaRPr lang="hr-HR"/>
        </a:p>
      </dgm:t>
    </dgm:pt>
    <dgm:pt modelId="{10BAC5EE-03E6-408A-B77D-55CDD64C8FD9}">
      <dgm:prSet/>
      <dgm:spPr/>
      <dgm:t>
        <a:bodyPr/>
        <a:lstStyle/>
        <a:p>
          <a:pPr rtl="0"/>
          <a:r>
            <a:rPr lang="hr-HR" dirty="0" smtClean="0"/>
            <a:t>Hrvatski jezik</a:t>
          </a:r>
          <a:endParaRPr lang="hr-HR" dirty="0"/>
        </a:p>
      </dgm:t>
    </dgm:pt>
    <dgm:pt modelId="{7FD9DBC3-A9B3-4074-A7AE-D85D3486359B}" type="sibTrans" cxnId="{867ECCB3-AD57-434B-B6BA-192FF541E519}">
      <dgm:prSet/>
      <dgm:spPr/>
      <dgm:t>
        <a:bodyPr/>
        <a:lstStyle/>
        <a:p>
          <a:endParaRPr lang="hr-HR"/>
        </a:p>
      </dgm:t>
    </dgm:pt>
    <dgm:pt modelId="{7E1D0E2D-296E-4F3D-B28A-B178C02B6922}" type="parTrans" cxnId="{867ECCB3-AD57-434B-B6BA-192FF541E519}">
      <dgm:prSet/>
      <dgm:spPr/>
      <dgm:t>
        <a:bodyPr/>
        <a:lstStyle/>
        <a:p>
          <a:endParaRPr lang="hr-HR"/>
        </a:p>
      </dgm:t>
    </dgm:pt>
    <dgm:pt modelId="{67E49D92-84E9-4540-A1C7-13CF1F3DF033}">
      <dgm:prSet/>
      <dgm:spPr/>
      <dgm:t>
        <a:bodyPr/>
        <a:lstStyle/>
        <a:p>
          <a:pPr rtl="0"/>
          <a:r>
            <a:rPr lang="hr-HR" baseline="0" dirty="0" smtClean="0">
              <a:solidFill>
                <a:schemeClr val="accent5">
                  <a:lumMod val="50000"/>
                </a:schemeClr>
              </a:solidFill>
            </a:rPr>
            <a:t>položiti obvezne ispite</a:t>
          </a:r>
          <a:endParaRPr lang="hr-HR" dirty="0">
            <a:solidFill>
              <a:schemeClr val="accent5">
                <a:lumMod val="50000"/>
              </a:schemeClr>
            </a:solidFill>
          </a:endParaRPr>
        </a:p>
      </dgm:t>
    </dgm:pt>
    <dgm:pt modelId="{5E159E92-547A-4B55-8DCD-C9D450B4BB07}" type="parTrans" cxnId="{FFA0B647-21B3-4032-A42D-DEC9475A1F63}">
      <dgm:prSet/>
      <dgm:spPr/>
      <dgm:t>
        <a:bodyPr/>
        <a:lstStyle/>
        <a:p>
          <a:endParaRPr lang="hr-HR"/>
        </a:p>
      </dgm:t>
    </dgm:pt>
    <dgm:pt modelId="{F0469CD7-F609-4FA5-A517-4985F6A70491}" type="sibTrans" cxnId="{FFA0B647-21B3-4032-A42D-DEC9475A1F63}">
      <dgm:prSet/>
      <dgm:spPr/>
      <dgm:t>
        <a:bodyPr/>
        <a:lstStyle/>
        <a:p>
          <a:endParaRPr lang="hr-HR"/>
        </a:p>
      </dgm:t>
    </dgm:pt>
    <dgm:pt modelId="{39371363-9DF8-4078-8192-C4333840A021}" type="pres">
      <dgm:prSet presAssocID="{328AEFB1-E91C-43FB-8C07-098050B9C48E}" presName="linear" presStyleCnt="0">
        <dgm:presLayoutVars>
          <dgm:animLvl val="lvl"/>
          <dgm:resizeHandles val="exact"/>
        </dgm:presLayoutVars>
      </dgm:prSet>
      <dgm:spPr/>
      <dgm:t>
        <a:bodyPr/>
        <a:lstStyle/>
        <a:p>
          <a:endParaRPr lang="hr-HR"/>
        </a:p>
      </dgm:t>
    </dgm:pt>
    <dgm:pt modelId="{A08A5E5C-0A0D-48A0-9A27-FC30EF5B5AE6}" type="pres">
      <dgm:prSet presAssocID="{3DCD0837-9981-4FCE-BEB9-5E5460C2210D}" presName="parentText" presStyleLbl="node1" presStyleIdx="0" presStyleCnt="2" custScaleY="91461" custLinFactNeighborX="18" custLinFactNeighborY="-4305">
        <dgm:presLayoutVars>
          <dgm:chMax val="0"/>
          <dgm:bulletEnabled val="1"/>
        </dgm:presLayoutVars>
      </dgm:prSet>
      <dgm:spPr/>
      <dgm:t>
        <a:bodyPr/>
        <a:lstStyle/>
        <a:p>
          <a:endParaRPr lang="hr-HR"/>
        </a:p>
      </dgm:t>
    </dgm:pt>
    <dgm:pt modelId="{08278F15-92BC-4833-A876-2896423F7A89}" type="pres">
      <dgm:prSet presAssocID="{B608A65A-59BE-458D-ABEE-97EA88E21B72}" presName="spacer" presStyleCnt="0"/>
      <dgm:spPr/>
      <dgm:t>
        <a:bodyPr/>
        <a:lstStyle/>
        <a:p>
          <a:endParaRPr lang="hr-HR"/>
        </a:p>
      </dgm:t>
    </dgm:pt>
    <dgm:pt modelId="{02648713-4010-4B15-A0A1-AA989B5F7C43}" type="pres">
      <dgm:prSet presAssocID="{67E49D92-84E9-4540-A1C7-13CF1F3DF033}" presName="parentText" presStyleLbl="node1" presStyleIdx="1" presStyleCnt="2">
        <dgm:presLayoutVars>
          <dgm:chMax val="0"/>
          <dgm:bulletEnabled val="1"/>
        </dgm:presLayoutVars>
      </dgm:prSet>
      <dgm:spPr/>
      <dgm:t>
        <a:bodyPr/>
        <a:lstStyle/>
        <a:p>
          <a:endParaRPr lang="hr-HR"/>
        </a:p>
      </dgm:t>
    </dgm:pt>
    <dgm:pt modelId="{1F99C6FA-E907-4C4C-8F28-278762EBC523}" type="pres">
      <dgm:prSet presAssocID="{67E49D92-84E9-4540-A1C7-13CF1F3DF033}" presName="childText" presStyleLbl="revTx" presStyleIdx="0" presStyleCnt="1">
        <dgm:presLayoutVars>
          <dgm:bulletEnabled val="1"/>
        </dgm:presLayoutVars>
      </dgm:prSet>
      <dgm:spPr/>
      <dgm:t>
        <a:bodyPr/>
        <a:lstStyle/>
        <a:p>
          <a:endParaRPr lang="hr-HR"/>
        </a:p>
      </dgm:t>
    </dgm:pt>
  </dgm:ptLst>
  <dgm:cxnLst>
    <dgm:cxn modelId="{8CAF4E8A-7DA6-474B-8744-898834D9F521}" srcId="{67E49D92-84E9-4540-A1C7-13CF1F3DF033}" destId="{BEE0F371-14D9-4FC5-BAB8-CD8327967997}" srcOrd="1" destOrd="0" parTransId="{87A71D7F-5499-44ED-97FB-3AE8D63002D5}" sibTransId="{5415DE2C-43FF-4320-991A-9759D1EEA788}"/>
    <dgm:cxn modelId="{867ECCB3-AD57-434B-B6BA-192FF541E519}" srcId="{67E49D92-84E9-4540-A1C7-13CF1F3DF033}" destId="{10BAC5EE-03E6-408A-B77D-55CDD64C8FD9}" srcOrd="0" destOrd="0" parTransId="{7E1D0E2D-296E-4F3D-B28A-B178C02B6922}" sibTransId="{7FD9DBC3-A9B3-4074-A7AE-D85D3486359B}"/>
    <dgm:cxn modelId="{F64E7D0A-B98D-4E1F-BD89-C913E1ACFC53}" type="presOf" srcId="{9D2374D5-3F4E-43F3-9FB8-60C057A3661A}" destId="{1F99C6FA-E907-4C4C-8F28-278762EBC523}" srcOrd="0" destOrd="2" presId="urn:microsoft.com/office/officeart/2005/8/layout/vList2"/>
    <dgm:cxn modelId="{0D090CF8-7A37-4258-BD4F-4D011AB9BD1C}" type="presOf" srcId="{328AEFB1-E91C-43FB-8C07-098050B9C48E}" destId="{39371363-9DF8-4078-8192-C4333840A021}" srcOrd="0" destOrd="0" presId="urn:microsoft.com/office/officeart/2005/8/layout/vList2"/>
    <dgm:cxn modelId="{EE8BC948-7A59-4133-A3A5-42B671FB3803}" srcId="{328AEFB1-E91C-43FB-8C07-098050B9C48E}" destId="{3DCD0837-9981-4FCE-BEB9-5E5460C2210D}" srcOrd="0" destOrd="0" parTransId="{F15C4A24-C5A7-452A-8DD6-5D23CD22CFDD}" sibTransId="{B608A65A-59BE-458D-ABEE-97EA88E21B72}"/>
    <dgm:cxn modelId="{73894B2A-AAA8-4778-8CEA-84141DC91956}" type="presOf" srcId="{3DCD0837-9981-4FCE-BEB9-5E5460C2210D}" destId="{A08A5E5C-0A0D-48A0-9A27-FC30EF5B5AE6}" srcOrd="0" destOrd="0" presId="urn:microsoft.com/office/officeart/2005/8/layout/vList2"/>
    <dgm:cxn modelId="{1AFB0C30-B681-4F3D-9809-ED0F966EB7AF}" srcId="{67E49D92-84E9-4540-A1C7-13CF1F3DF033}" destId="{9D2374D5-3F4E-43F3-9FB8-60C057A3661A}" srcOrd="2" destOrd="0" parTransId="{59F42764-DFE3-4FDF-BF55-E5C9E67B7379}" sibTransId="{65A93134-8B7E-49B7-9C7A-19E048296AAE}"/>
    <dgm:cxn modelId="{CA94264F-5616-40E6-823C-CFC5C1CBD6C0}" type="presOf" srcId="{10BAC5EE-03E6-408A-B77D-55CDD64C8FD9}" destId="{1F99C6FA-E907-4C4C-8F28-278762EBC523}" srcOrd="0" destOrd="0" presId="urn:microsoft.com/office/officeart/2005/8/layout/vList2"/>
    <dgm:cxn modelId="{A9E2DC2E-21A8-4982-B001-60F2B99941FF}" type="presOf" srcId="{67E49D92-84E9-4540-A1C7-13CF1F3DF033}" destId="{02648713-4010-4B15-A0A1-AA989B5F7C43}" srcOrd="0" destOrd="0" presId="urn:microsoft.com/office/officeart/2005/8/layout/vList2"/>
    <dgm:cxn modelId="{5D35DEC8-440D-4525-9B25-FFC4B3122121}" type="presOf" srcId="{BEE0F371-14D9-4FC5-BAB8-CD8327967997}" destId="{1F99C6FA-E907-4C4C-8F28-278762EBC523}" srcOrd="0" destOrd="1" presId="urn:microsoft.com/office/officeart/2005/8/layout/vList2"/>
    <dgm:cxn modelId="{FFA0B647-21B3-4032-A42D-DEC9475A1F63}" srcId="{328AEFB1-E91C-43FB-8C07-098050B9C48E}" destId="{67E49D92-84E9-4540-A1C7-13CF1F3DF033}" srcOrd="1" destOrd="0" parTransId="{5E159E92-547A-4B55-8DCD-C9D450B4BB07}" sibTransId="{F0469CD7-F609-4FA5-A517-4985F6A70491}"/>
    <dgm:cxn modelId="{5A0EBFC5-BDCC-423A-B2E1-A62C58B799B8}" type="presParOf" srcId="{39371363-9DF8-4078-8192-C4333840A021}" destId="{A08A5E5C-0A0D-48A0-9A27-FC30EF5B5AE6}" srcOrd="0" destOrd="0" presId="urn:microsoft.com/office/officeart/2005/8/layout/vList2"/>
    <dgm:cxn modelId="{28A210A3-E85C-401F-84D5-1556C25F9D3B}" type="presParOf" srcId="{39371363-9DF8-4078-8192-C4333840A021}" destId="{08278F15-92BC-4833-A876-2896423F7A89}" srcOrd="1" destOrd="0" presId="urn:microsoft.com/office/officeart/2005/8/layout/vList2"/>
    <dgm:cxn modelId="{5158ED0F-F83F-45F0-9411-C432F296E0E0}" type="presParOf" srcId="{39371363-9DF8-4078-8192-C4333840A021}" destId="{02648713-4010-4B15-A0A1-AA989B5F7C43}" srcOrd="2" destOrd="0" presId="urn:microsoft.com/office/officeart/2005/8/layout/vList2"/>
    <dgm:cxn modelId="{F56F82D8-ECD5-4999-9514-2A0D0C329B51}" type="presParOf" srcId="{39371363-9DF8-4078-8192-C4333840A021}" destId="{1F99C6FA-E907-4C4C-8F28-278762EBC523}" srcOrd="3"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4F3A80-A760-469D-9E37-1169C76F4E2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hr-HR"/>
        </a:p>
      </dgm:t>
    </dgm:pt>
    <dgm:pt modelId="{E2BFC617-53C3-453D-8165-F476FD2010AB}">
      <dgm:prSet custT="1"/>
      <dgm:spPr>
        <a:solidFill>
          <a:schemeClr val="accent5">
            <a:lumMod val="40000"/>
            <a:lumOff val="60000"/>
          </a:schemeClr>
        </a:solidFill>
      </dgm:spPr>
      <dgm:t>
        <a:bodyPr/>
        <a:lstStyle/>
        <a:p>
          <a:pPr rtl="0"/>
          <a:r>
            <a:rPr lang="hr-HR" sz="1800" b="1" baseline="0" dirty="0" smtClean="0">
              <a:solidFill>
                <a:schemeClr val="accent5">
                  <a:lumMod val="50000"/>
                </a:schemeClr>
              </a:solidFill>
              <a:latin typeface="Arial" pitchFamily="34" charset="0"/>
              <a:cs typeface="Arial" pitchFamily="34" charset="0"/>
            </a:rPr>
            <a:t>Obvezni ispiti državne mature mogu se polagati na dvjema razinama: </a:t>
          </a:r>
          <a:endParaRPr lang="hr-HR" sz="1800" b="1" dirty="0">
            <a:solidFill>
              <a:schemeClr val="accent5">
                <a:lumMod val="50000"/>
              </a:schemeClr>
            </a:solidFill>
            <a:latin typeface="Arial" pitchFamily="34" charset="0"/>
            <a:cs typeface="Arial" pitchFamily="34" charset="0"/>
          </a:endParaRPr>
        </a:p>
      </dgm:t>
    </dgm:pt>
    <dgm:pt modelId="{4553DCAE-A8F7-4F1C-9C22-B7055D1557FE}" type="parTrans" cxnId="{3514EBF7-A263-4E85-8CAD-B7224216682F}">
      <dgm:prSet/>
      <dgm:spPr/>
      <dgm:t>
        <a:bodyPr/>
        <a:lstStyle/>
        <a:p>
          <a:endParaRPr lang="hr-HR"/>
        </a:p>
      </dgm:t>
    </dgm:pt>
    <dgm:pt modelId="{5A93F93A-31E4-4ED6-92B7-ADEB7E9BBDC9}" type="sibTrans" cxnId="{3514EBF7-A263-4E85-8CAD-B7224216682F}">
      <dgm:prSet/>
      <dgm:spPr/>
      <dgm:t>
        <a:bodyPr/>
        <a:lstStyle/>
        <a:p>
          <a:endParaRPr lang="hr-HR"/>
        </a:p>
      </dgm:t>
    </dgm:pt>
    <dgm:pt modelId="{77EB65EE-2FB1-455C-BE1E-507D69D6F9C9}">
      <dgm:prSet custT="1"/>
      <dgm:spPr>
        <a:solidFill>
          <a:schemeClr val="accent2">
            <a:lumMod val="50000"/>
            <a:alpha val="91000"/>
          </a:schemeClr>
        </a:solidFill>
      </dgm:spPr>
      <dgm:t>
        <a:bodyPr/>
        <a:lstStyle/>
        <a:p>
          <a:pPr rtl="0"/>
          <a:r>
            <a:rPr lang="hr-HR" sz="1800" b="1" baseline="0" dirty="0" smtClean="0">
              <a:solidFill>
                <a:schemeClr val="accent5">
                  <a:lumMod val="50000"/>
                </a:schemeClr>
              </a:solidFill>
              <a:latin typeface="Arial" pitchFamily="34" charset="0"/>
              <a:cs typeface="Arial" pitchFamily="34" charset="0"/>
            </a:rPr>
            <a:t>višoj razini (A)</a:t>
          </a:r>
          <a:endParaRPr lang="hr-HR" sz="1800" b="1" dirty="0">
            <a:solidFill>
              <a:schemeClr val="accent5">
                <a:lumMod val="50000"/>
              </a:schemeClr>
            </a:solidFill>
            <a:latin typeface="Arial" pitchFamily="34" charset="0"/>
            <a:cs typeface="Arial" pitchFamily="34" charset="0"/>
          </a:endParaRPr>
        </a:p>
      </dgm:t>
    </dgm:pt>
    <dgm:pt modelId="{69FA60D4-427A-4E24-8CBB-8DE3FB59F18A}" type="parTrans" cxnId="{2FBAC314-214C-41F3-BE8B-2B16F9FA5516}">
      <dgm:prSet/>
      <dgm:spPr/>
      <dgm:t>
        <a:bodyPr/>
        <a:lstStyle/>
        <a:p>
          <a:endParaRPr lang="hr-HR"/>
        </a:p>
      </dgm:t>
    </dgm:pt>
    <dgm:pt modelId="{4B868873-D267-4D73-9A17-037AAC7D0E9D}" type="sibTrans" cxnId="{2FBAC314-214C-41F3-BE8B-2B16F9FA5516}">
      <dgm:prSet/>
      <dgm:spPr/>
      <dgm:t>
        <a:bodyPr/>
        <a:lstStyle/>
        <a:p>
          <a:endParaRPr lang="hr-HR"/>
        </a:p>
      </dgm:t>
    </dgm:pt>
    <dgm:pt modelId="{C0C6C2A8-DD70-4835-8187-FE12C5D22860}">
      <dgm:prSet custT="1"/>
      <dgm:spPr>
        <a:solidFill>
          <a:srgbClr val="92D050">
            <a:alpha val="69000"/>
          </a:srgbClr>
        </a:solidFill>
      </dgm:spPr>
      <dgm:t>
        <a:bodyPr/>
        <a:lstStyle/>
        <a:p>
          <a:pPr rtl="0"/>
          <a:r>
            <a:rPr lang="hr-HR" sz="1800" b="1" baseline="0" dirty="0" smtClean="0">
              <a:solidFill>
                <a:schemeClr val="accent5">
                  <a:lumMod val="50000"/>
                </a:schemeClr>
              </a:solidFill>
              <a:latin typeface="Arial" pitchFamily="34" charset="0"/>
              <a:cs typeface="Arial" pitchFamily="34" charset="0"/>
            </a:rPr>
            <a:t>osnovnoj razini (B)</a:t>
          </a:r>
          <a:endParaRPr lang="hr-HR" sz="1800" b="1" dirty="0">
            <a:solidFill>
              <a:schemeClr val="accent5">
                <a:lumMod val="50000"/>
              </a:schemeClr>
            </a:solidFill>
            <a:latin typeface="Arial" pitchFamily="34" charset="0"/>
            <a:cs typeface="Arial" pitchFamily="34" charset="0"/>
          </a:endParaRPr>
        </a:p>
      </dgm:t>
    </dgm:pt>
    <dgm:pt modelId="{961E1542-DE29-47DE-8A2B-D8A6289FC6C3}" type="parTrans" cxnId="{46F53CFA-CCBD-42C6-B902-AE2745C5EB19}">
      <dgm:prSet/>
      <dgm:spPr/>
      <dgm:t>
        <a:bodyPr/>
        <a:lstStyle/>
        <a:p>
          <a:endParaRPr lang="hr-HR"/>
        </a:p>
      </dgm:t>
    </dgm:pt>
    <dgm:pt modelId="{20C80107-6445-4D2C-B9AA-EA846DD61FA3}" type="sibTrans" cxnId="{46F53CFA-CCBD-42C6-B902-AE2745C5EB19}">
      <dgm:prSet/>
      <dgm:spPr/>
      <dgm:t>
        <a:bodyPr/>
        <a:lstStyle/>
        <a:p>
          <a:endParaRPr lang="hr-HR"/>
        </a:p>
      </dgm:t>
    </dgm:pt>
    <dgm:pt modelId="{D7C54CF0-4776-4822-94CA-6898DBDA6DF1}" type="pres">
      <dgm:prSet presAssocID="{BA4F3A80-A760-469D-9E37-1169C76F4E23}" presName="hierChild1" presStyleCnt="0">
        <dgm:presLayoutVars>
          <dgm:orgChart val="1"/>
          <dgm:chPref val="1"/>
          <dgm:dir/>
          <dgm:animOne val="branch"/>
          <dgm:animLvl val="lvl"/>
          <dgm:resizeHandles/>
        </dgm:presLayoutVars>
      </dgm:prSet>
      <dgm:spPr/>
      <dgm:t>
        <a:bodyPr/>
        <a:lstStyle/>
        <a:p>
          <a:endParaRPr lang="hr-HR"/>
        </a:p>
      </dgm:t>
    </dgm:pt>
    <dgm:pt modelId="{9B4745FB-C364-4355-BA79-A6F655CE6A4C}" type="pres">
      <dgm:prSet presAssocID="{E2BFC617-53C3-453D-8165-F476FD2010AB}" presName="hierRoot1" presStyleCnt="0">
        <dgm:presLayoutVars>
          <dgm:hierBranch val="init"/>
        </dgm:presLayoutVars>
      </dgm:prSet>
      <dgm:spPr/>
    </dgm:pt>
    <dgm:pt modelId="{F7B5F558-A116-4051-826C-11D38E702887}" type="pres">
      <dgm:prSet presAssocID="{E2BFC617-53C3-453D-8165-F476FD2010AB}" presName="rootComposite1" presStyleCnt="0"/>
      <dgm:spPr/>
    </dgm:pt>
    <dgm:pt modelId="{49059ACD-FE3E-440C-9698-76FDABA1CA86}" type="pres">
      <dgm:prSet presAssocID="{E2BFC617-53C3-453D-8165-F476FD2010AB}" presName="rootText1" presStyleLbl="node0" presStyleIdx="0" presStyleCnt="1" custScaleX="434013" custLinFactNeighborX="1620" custLinFactNeighborY="-34115">
        <dgm:presLayoutVars>
          <dgm:chPref val="3"/>
        </dgm:presLayoutVars>
      </dgm:prSet>
      <dgm:spPr/>
      <dgm:t>
        <a:bodyPr/>
        <a:lstStyle/>
        <a:p>
          <a:endParaRPr lang="hr-HR"/>
        </a:p>
      </dgm:t>
    </dgm:pt>
    <dgm:pt modelId="{C5F0C985-737E-4853-9DCD-FCAE552447A7}" type="pres">
      <dgm:prSet presAssocID="{E2BFC617-53C3-453D-8165-F476FD2010AB}" presName="rootConnector1" presStyleLbl="node1" presStyleIdx="0" presStyleCnt="0"/>
      <dgm:spPr/>
      <dgm:t>
        <a:bodyPr/>
        <a:lstStyle/>
        <a:p>
          <a:endParaRPr lang="hr-HR"/>
        </a:p>
      </dgm:t>
    </dgm:pt>
    <dgm:pt modelId="{9B859632-FC43-4BEF-A405-F48D150E91D8}" type="pres">
      <dgm:prSet presAssocID="{E2BFC617-53C3-453D-8165-F476FD2010AB}" presName="hierChild2" presStyleCnt="0"/>
      <dgm:spPr/>
    </dgm:pt>
    <dgm:pt modelId="{5A61B03B-D7E0-4863-81D6-9031FAC91F8A}" type="pres">
      <dgm:prSet presAssocID="{69FA60D4-427A-4E24-8CBB-8DE3FB59F18A}" presName="Name37" presStyleLbl="parChTrans1D2" presStyleIdx="0" presStyleCnt="2"/>
      <dgm:spPr/>
      <dgm:t>
        <a:bodyPr/>
        <a:lstStyle/>
        <a:p>
          <a:endParaRPr lang="hr-HR"/>
        </a:p>
      </dgm:t>
    </dgm:pt>
    <dgm:pt modelId="{551B2DDF-0680-43CB-909D-52ABAC28E0E1}" type="pres">
      <dgm:prSet presAssocID="{77EB65EE-2FB1-455C-BE1E-507D69D6F9C9}" presName="hierRoot2" presStyleCnt="0">
        <dgm:presLayoutVars>
          <dgm:hierBranch val="init"/>
        </dgm:presLayoutVars>
      </dgm:prSet>
      <dgm:spPr/>
    </dgm:pt>
    <dgm:pt modelId="{9B70A3BB-F3E0-4D26-92EE-C6369248AF76}" type="pres">
      <dgm:prSet presAssocID="{77EB65EE-2FB1-455C-BE1E-507D69D6F9C9}" presName="rootComposite" presStyleCnt="0"/>
      <dgm:spPr/>
    </dgm:pt>
    <dgm:pt modelId="{25B62A1C-05CC-44D0-8E8A-EC348F333049}" type="pres">
      <dgm:prSet presAssocID="{77EB65EE-2FB1-455C-BE1E-507D69D6F9C9}" presName="rootText" presStyleLbl="node2" presStyleIdx="0" presStyleCnt="2" custScaleX="213748" custLinFactNeighborX="13316" custLinFactNeighborY="-24512">
        <dgm:presLayoutVars>
          <dgm:chPref val="3"/>
        </dgm:presLayoutVars>
      </dgm:prSet>
      <dgm:spPr/>
      <dgm:t>
        <a:bodyPr/>
        <a:lstStyle/>
        <a:p>
          <a:endParaRPr lang="hr-HR"/>
        </a:p>
      </dgm:t>
    </dgm:pt>
    <dgm:pt modelId="{C7CFCE95-E1D0-405F-A428-319F17300ECC}" type="pres">
      <dgm:prSet presAssocID="{77EB65EE-2FB1-455C-BE1E-507D69D6F9C9}" presName="rootConnector" presStyleLbl="node2" presStyleIdx="0" presStyleCnt="2"/>
      <dgm:spPr/>
      <dgm:t>
        <a:bodyPr/>
        <a:lstStyle/>
        <a:p>
          <a:endParaRPr lang="hr-HR"/>
        </a:p>
      </dgm:t>
    </dgm:pt>
    <dgm:pt modelId="{E5E3B592-2839-44AD-9A40-B2F0DBCB149E}" type="pres">
      <dgm:prSet presAssocID="{77EB65EE-2FB1-455C-BE1E-507D69D6F9C9}" presName="hierChild4" presStyleCnt="0"/>
      <dgm:spPr/>
    </dgm:pt>
    <dgm:pt modelId="{EA2A2339-F7B9-4E11-8C56-DF87B07F2DEC}" type="pres">
      <dgm:prSet presAssocID="{77EB65EE-2FB1-455C-BE1E-507D69D6F9C9}" presName="hierChild5" presStyleCnt="0"/>
      <dgm:spPr/>
    </dgm:pt>
    <dgm:pt modelId="{1729A67B-92D4-498E-964A-36F607CDF187}" type="pres">
      <dgm:prSet presAssocID="{961E1542-DE29-47DE-8A2B-D8A6289FC6C3}" presName="Name37" presStyleLbl="parChTrans1D2" presStyleIdx="1" presStyleCnt="2"/>
      <dgm:spPr/>
      <dgm:t>
        <a:bodyPr/>
        <a:lstStyle/>
        <a:p>
          <a:endParaRPr lang="hr-HR"/>
        </a:p>
      </dgm:t>
    </dgm:pt>
    <dgm:pt modelId="{7AA2B82F-8473-42A9-B3B9-3D6CE7467D80}" type="pres">
      <dgm:prSet presAssocID="{C0C6C2A8-DD70-4835-8187-FE12C5D22860}" presName="hierRoot2" presStyleCnt="0">
        <dgm:presLayoutVars>
          <dgm:hierBranch val="init"/>
        </dgm:presLayoutVars>
      </dgm:prSet>
      <dgm:spPr/>
    </dgm:pt>
    <dgm:pt modelId="{7B20E27E-52D2-47A9-B7A4-776EE66D6877}" type="pres">
      <dgm:prSet presAssocID="{C0C6C2A8-DD70-4835-8187-FE12C5D22860}" presName="rootComposite" presStyleCnt="0"/>
      <dgm:spPr/>
    </dgm:pt>
    <dgm:pt modelId="{2F9C536D-2828-4A93-8253-27D9CCE6D7FC}" type="pres">
      <dgm:prSet presAssocID="{C0C6C2A8-DD70-4835-8187-FE12C5D22860}" presName="rootText" presStyleLbl="node2" presStyleIdx="1" presStyleCnt="2" custScaleX="198718" custLinFactNeighborX="-3054" custLinFactNeighborY="-25103">
        <dgm:presLayoutVars>
          <dgm:chPref val="3"/>
        </dgm:presLayoutVars>
      </dgm:prSet>
      <dgm:spPr/>
      <dgm:t>
        <a:bodyPr/>
        <a:lstStyle/>
        <a:p>
          <a:endParaRPr lang="hr-HR"/>
        </a:p>
      </dgm:t>
    </dgm:pt>
    <dgm:pt modelId="{FAE00055-0234-4E75-A0DE-11C907FAA58E}" type="pres">
      <dgm:prSet presAssocID="{C0C6C2A8-DD70-4835-8187-FE12C5D22860}" presName="rootConnector" presStyleLbl="node2" presStyleIdx="1" presStyleCnt="2"/>
      <dgm:spPr/>
      <dgm:t>
        <a:bodyPr/>
        <a:lstStyle/>
        <a:p>
          <a:endParaRPr lang="hr-HR"/>
        </a:p>
      </dgm:t>
    </dgm:pt>
    <dgm:pt modelId="{FCA67035-251A-43FE-AD38-5DFEA8EF2E02}" type="pres">
      <dgm:prSet presAssocID="{C0C6C2A8-DD70-4835-8187-FE12C5D22860}" presName="hierChild4" presStyleCnt="0"/>
      <dgm:spPr/>
    </dgm:pt>
    <dgm:pt modelId="{69F8073E-3975-4827-A009-0C1B4371D61C}" type="pres">
      <dgm:prSet presAssocID="{C0C6C2A8-DD70-4835-8187-FE12C5D22860}" presName="hierChild5" presStyleCnt="0"/>
      <dgm:spPr/>
    </dgm:pt>
    <dgm:pt modelId="{90FD6E33-C6AC-4DAD-9DD9-373B0AF7C6EC}" type="pres">
      <dgm:prSet presAssocID="{E2BFC617-53C3-453D-8165-F476FD2010AB}" presName="hierChild3" presStyleCnt="0"/>
      <dgm:spPr/>
    </dgm:pt>
  </dgm:ptLst>
  <dgm:cxnLst>
    <dgm:cxn modelId="{2FBAC314-214C-41F3-BE8B-2B16F9FA5516}" srcId="{E2BFC617-53C3-453D-8165-F476FD2010AB}" destId="{77EB65EE-2FB1-455C-BE1E-507D69D6F9C9}" srcOrd="0" destOrd="0" parTransId="{69FA60D4-427A-4E24-8CBB-8DE3FB59F18A}" sibTransId="{4B868873-D267-4D73-9A17-037AAC7D0E9D}"/>
    <dgm:cxn modelId="{B0C79DC1-CBD3-457D-84AC-1BBE3E7F9EB4}" type="presOf" srcId="{69FA60D4-427A-4E24-8CBB-8DE3FB59F18A}" destId="{5A61B03B-D7E0-4863-81D6-9031FAC91F8A}" srcOrd="0" destOrd="0" presId="urn:microsoft.com/office/officeart/2005/8/layout/orgChart1"/>
    <dgm:cxn modelId="{7616D446-1D1E-4F80-845D-E7DB8182FB89}" type="presOf" srcId="{77EB65EE-2FB1-455C-BE1E-507D69D6F9C9}" destId="{C7CFCE95-E1D0-405F-A428-319F17300ECC}" srcOrd="1" destOrd="0" presId="urn:microsoft.com/office/officeart/2005/8/layout/orgChart1"/>
    <dgm:cxn modelId="{F43008C8-9984-4870-9F3D-86CA143D975A}" type="presOf" srcId="{E2BFC617-53C3-453D-8165-F476FD2010AB}" destId="{C5F0C985-737E-4853-9DCD-FCAE552447A7}" srcOrd="1" destOrd="0" presId="urn:microsoft.com/office/officeart/2005/8/layout/orgChart1"/>
    <dgm:cxn modelId="{3C1EA137-109F-449D-92AD-1FA770B5EFF6}" type="presOf" srcId="{C0C6C2A8-DD70-4835-8187-FE12C5D22860}" destId="{2F9C536D-2828-4A93-8253-27D9CCE6D7FC}" srcOrd="0" destOrd="0" presId="urn:microsoft.com/office/officeart/2005/8/layout/orgChart1"/>
    <dgm:cxn modelId="{65B7551E-2736-48B5-A1C4-7B8B97C1457B}" type="presOf" srcId="{C0C6C2A8-DD70-4835-8187-FE12C5D22860}" destId="{FAE00055-0234-4E75-A0DE-11C907FAA58E}" srcOrd="1" destOrd="0" presId="urn:microsoft.com/office/officeart/2005/8/layout/orgChart1"/>
    <dgm:cxn modelId="{27736057-A909-4361-AEAF-37F351D3AF1C}" type="presOf" srcId="{77EB65EE-2FB1-455C-BE1E-507D69D6F9C9}" destId="{25B62A1C-05CC-44D0-8E8A-EC348F333049}" srcOrd="0" destOrd="0" presId="urn:microsoft.com/office/officeart/2005/8/layout/orgChart1"/>
    <dgm:cxn modelId="{6EFA7440-8BE0-4B6D-AAC5-6CEE6D8EF379}" type="presOf" srcId="{BA4F3A80-A760-469D-9E37-1169C76F4E23}" destId="{D7C54CF0-4776-4822-94CA-6898DBDA6DF1}" srcOrd="0" destOrd="0" presId="urn:microsoft.com/office/officeart/2005/8/layout/orgChart1"/>
    <dgm:cxn modelId="{43070D30-B202-4E23-B736-6966993FB4F4}" type="presOf" srcId="{961E1542-DE29-47DE-8A2B-D8A6289FC6C3}" destId="{1729A67B-92D4-498E-964A-36F607CDF187}" srcOrd="0" destOrd="0" presId="urn:microsoft.com/office/officeart/2005/8/layout/orgChart1"/>
    <dgm:cxn modelId="{0218E726-ACFD-4763-ADC3-735DB3F90F78}" type="presOf" srcId="{E2BFC617-53C3-453D-8165-F476FD2010AB}" destId="{49059ACD-FE3E-440C-9698-76FDABA1CA86}" srcOrd="0" destOrd="0" presId="urn:microsoft.com/office/officeart/2005/8/layout/orgChart1"/>
    <dgm:cxn modelId="{46F53CFA-CCBD-42C6-B902-AE2745C5EB19}" srcId="{E2BFC617-53C3-453D-8165-F476FD2010AB}" destId="{C0C6C2A8-DD70-4835-8187-FE12C5D22860}" srcOrd="1" destOrd="0" parTransId="{961E1542-DE29-47DE-8A2B-D8A6289FC6C3}" sibTransId="{20C80107-6445-4D2C-B9AA-EA846DD61FA3}"/>
    <dgm:cxn modelId="{3514EBF7-A263-4E85-8CAD-B7224216682F}" srcId="{BA4F3A80-A760-469D-9E37-1169C76F4E23}" destId="{E2BFC617-53C3-453D-8165-F476FD2010AB}" srcOrd="0" destOrd="0" parTransId="{4553DCAE-A8F7-4F1C-9C22-B7055D1557FE}" sibTransId="{5A93F93A-31E4-4ED6-92B7-ADEB7E9BBDC9}"/>
    <dgm:cxn modelId="{02189F66-ED15-47DA-B996-E749989482FD}" type="presParOf" srcId="{D7C54CF0-4776-4822-94CA-6898DBDA6DF1}" destId="{9B4745FB-C364-4355-BA79-A6F655CE6A4C}" srcOrd="0" destOrd="0" presId="urn:microsoft.com/office/officeart/2005/8/layout/orgChart1"/>
    <dgm:cxn modelId="{91232F2E-81F2-4610-A00A-B2973926CF46}" type="presParOf" srcId="{9B4745FB-C364-4355-BA79-A6F655CE6A4C}" destId="{F7B5F558-A116-4051-826C-11D38E702887}" srcOrd="0" destOrd="0" presId="urn:microsoft.com/office/officeart/2005/8/layout/orgChart1"/>
    <dgm:cxn modelId="{5C36D6AA-FDD1-44FB-8BC7-1314181844E1}" type="presParOf" srcId="{F7B5F558-A116-4051-826C-11D38E702887}" destId="{49059ACD-FE3E-440C-9698-76FDABA1CA86}" srcOrd="0" destOrd="0" presId="urn:microsoft.com/office/officeart/2005/8/layout/orgChart1"/>
    <dgm:cxn modelId="{369D8082-24FC-4FFC-9DAA-4CAA4AE22CE2}" type="presParOf" srcId="{F7B5F558-A116-4051-826C-11D38E702887}" destId="{C5F0C985-737E-4853-9DCD-FCAE552447A7}" srcOrd="1" destOrd="0" presId="urn:microsoft.com/office/officeart/2005/8/layout/orgChart1"/>
    <dgm:cxn modelId="{A2B4D7C0-C0E6-4641-AF85-C42C23877AFD}" type="presParOf" srcId="{9B4745FB-C364-4355-BA79-A6F655CE6A4C}" destId="{9B859632-FC43-4BEF-A405-F48D150E91D8}" srcOrd="1" destOrd="0" presId="urn:microsoft.com/office/officeart/2005/8/layout/orgChart1"/>
    <dgm:cxn modelId="{0C98BD6F-D636-4A1E-AA57-9EDF399046F5}" type="presParOf" srcId="{9B859632-FC43-4BEF-A405-F48D150E91D8}" destId="{5A61B03B-D7E0-4863-81D6-9031FAC91F8A}" srcOrd="0" destOrd="0" presId="urn:microsoft.com/office/officeart/2005/8/layout/orgChart1"/>
    <dgm:cxn modelId="{73D61076-C158-4F7B-B601-12A4F8033C89}" type="presParOf" srcId="{9B859632-FC43-4BEF-A405-F48D150E91D8}" destId="{551B2DDF-0680-43CB-909D-52ABAC28E0E1}" srcOrd="1" destOrd="0" presId="urn:microsoft.com/office/officeart/2005/8/layout/orgChart1"/>
    <dgm:cxn modelId="{38D7A215-8B3D-4F76-B99E-7A58E061CE0F}" type="presParOf" srcId="{551B2DDF-0680-43CB-909D-52ABAC28E0E1}" destId="{9B70A3BB-F3E0-4D26-92EE-C6369248AF76}" srcOrd="0" destOrd="0" presId="urn:microsoft.com/office/officeart/2005/8/layout/orgChart1"/>
    <dgm:cxn modelId="{8AFAC608-882F-4365-85E4-FD7E3B56EF48}" type="presParOf" srcId="{9B70A3BB-F3E0-4D26-92EE-C6369248AF76}" destId="{25B62A1C-05CC-44D0-8E8A-EC348F333049}" srcOrd="0" destOrd="0" presId="urn:microsoft.com/office/officeart/2005/8/layout/orgChart1"/>
    <dgm:cxn modelId="{95C7A4B9-334D-449B-9898-966FF8430278}" type="presParOf" srcId="{9B70A3BB-F3E0-4D26-92EE-C6369248AF76}" destId="{C7CFCE95-E1D0-405F-A428-319F17300ECC}" srcOrd="1" destOrd="0" presId="urn:microsoft.com/office/officeart/2005/8/layout/orgChart1"/>
    <dgm:cxn modelId="{33994AC1-EFB7-4E25-BA38-EC2BA2FD0A30}" type="presParOf" srcId="{551B2DDF-0680-43CB-909D-52ABAC28E0E1}" destId="{E5E3B592-2839-44AD-9A40-B2F0DBCB149E}" srcOrd="1" destOrd="0" presId="urn:microsoft.com/office/officeart/2005/8/layout/orgChart1"/>
    <dgm:cxn modelId="{5912665B-7463-458A-8254-14BD8B74B9F6}" type="presParOf" srcId="{551B2DDF-0680-43CB-909D-52ABAC28E0E1}" destId="{EA2A2339-F7B9-4E11-8C56-DF87B07F2DEC}" srcOrd="2" destOrd="0" presId="urn:microsoft.com/office/officeart/2005/8/layout/orgChart1"/>
    <dgm:cxn modelId="{B662B84A-DC69-4D7F-8A8A-F96558EDA120}" type="presParOf" srcId="{9B859632-FC43-4BEF-A405-F48D150E91D8}" destId="{1729A67B-92D4-498E-964A-36F607CDF187}" srcOrd="2" destOrd="0" presId="urn:microsoft.com/office/officeart/2005/8/layout/orgChart1"/>
    <dgm:cxn modelId="{6163BA11-7547-4733-B58C-BCE6246F259E}" type="presParOf" srcId="{9B859632-FC43-4BEF-A405-F48D150E91D8}" destId="{7AA2B82F-8473-42A9-B3B9-3D6CE7467D80}" srcOrd="3" destOrd="0" presId="urn:microsoft.com/office/officeart/2005/8/layout/orgChart1"/>
    <dgm:cxn modelId="{39BE28E4-E7A0-4516-A6DB-63BB59CC182D}" type="presParOf" srcId="{7AA2B82F-8473-42A9-B3B9-3D6CE7467D80}" destId="{7B20E27E-52D2-47A9-B7A4-776EE66D6877}" srcOrd="0" destOrd="0" presId="urn:microsoft.com/office/officeart/2005/8/layout/orgChart1"/>
    <dgm:cxn modelId="{35B7AA91-9677-4CAF-877A-88C821EA7A00}" type="presParOf" srcId="{7B20E27E-52D2-47A9-B7A4-776EE66D6877}" destId="{2F9C536D-2828-4A93-8253-27D9CCE6D7FC}" srcOrd="0" destOrd="0" presId="urn:microsoft.com/office/officeart/2005/8/layout/orgChart1"/>
    <dgm:cxn modelId="{E76C7F4D-455B-4650-A405-E16F821D8E08}" type="presParOf" srcId="{7B20E27E-52D2-47A9-B7A4-776EE66D6877}" destId="{FAE00055-0234-4E75-A0DE-11C907FAA58E}" srcOrd="1" destOrd="0" presId="urn:microsoft.com/office/officeart/2005/8/layout/orgChart1"/>
    <dgm:cxn modelId="{53B0A266-81FE-45D9-A1D9-A82622FEAF2D}" type="presParOf" srcId="{7AA2B82F-8473-42A9-B3B9-3D6CE7467D80}" destId="{FCA67035-251A-43FE-AD38-5DFEA8EF2E02}" srcOrd="1" destOrd="0" presId="urn:microsoft.com/office/officeart/2005/8/layout/orgChart1"/>
    <dgm:cxn modelId="{63EDB2EC-C96F-4EEF-BF4D-4158879DCCC9}" type="presParOf" srcId="{7AA2B82F-8473-42A9-B3B9-3D6CE7467D80}" destId="{69F8073E-3975-4827-A009-0C1B4371D61C}" srcOrd="2" destOrd="0" presId="urn:microsoft.com/office/officeart/2005/8/layout/orgChart1"/>
    <dgm:cxn modelId="{F60516A6-C5AC-402F-BAF5-0E59BF956634}" type="presParOf" srcId="{9B4745FB-C364-4355-BA79-A6F655CE6A4C}" destId="{90FD6E33-C6AC-4DAD-9DD9-373B0AF7C6E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38D7E4-014E-445F-A386-034B75146FA4}" type="doc">
      <dgm:prSet loTypeId="urn:microsoft.com/office/officeart/2005/8/layout/vList2" loCatId="list" qsTypeId="urn:microsoft.com/office/officeart/2005/8/quickstyle/simple4" qsCatId="simple" csTypeId="urn:microsoft.com/office/officeart/2005/8/colors/accent4_5" csCatId="accent4" phldr="1"/>
      <dgm:spPr/>
      <dgm:t>
        <a:bodyPr/>
        <a:lstStyle/>
        <a:p>
          <a:endParaRPr lang="hr-HR"/>
        </a:p>
      </dgm:t>
    </dgm:pt>
    <dgm:pt modelId="{68028E53-55E6-4A18-9466-FE84F60806C4}">
      <dgm:prSet/>
      <dgm:spPr/>
      <dgm:t>
        <a:bodyPr/>
        <a:lstStyle/>
        <a:p>
          <a:pPr rtl="0"/>
          <a:r>
            <a:rPr lang="hr-HR" baseline="0" dirty="0" smtClean="0">
              <a:latin typeface="Arial" pitchFamily="34" charset="0"/>
              <a:cs typeface="Arial" pitchFamily="34" charset="0"/>
            </a:rPr>
            <a:t>Ljetni rok</a:t>
          </a:r>
          <a:endParaRPr lang="hr-HR" dirty="0">
            <a:latin typeface="Arial" pitchFamily="34" charset="0"/>
            <a:cs typeface="Arial" pitchFamily="34" charset="0"/>
          </a:endParaRPr>
        </a:p>
      </dgm:t>
    </dgm:pt>
    <dgm:pt modelId="{45080771-D499-40DC-B101-7C92647F0333}" type="parTrans" cxnId="{DC92E994-8C4B-43A6-8EE4-854182FE6281}">
      <dgm:prSet/>
      <dgm:spPr/>
      <dgm:t>
        <a:bodyPr/>
        <a:lstStyle/>
        <a:p>
          <a:endParaRPr lang="hr-HR"/>
        </a:p>
      </dgm:t>
    </dgm:pt>
    <dgm:pt modelId="{6C928FC7-BA57-49E0-9A4D-A892EE3FEDBF}" type="sibTrans" cxnId="{DC92E994-8C4B-43A6-8EE4-854182FE6281}">
      <dgm:prSet/>
      <dgm:spPr/>
      <dgm:t>
        <a:bodyPr/>
        <a:lstStyle/>
        <a:p>
          <a:endParaRPr lang="hr-HR"/>
        </a:p>
      </dgm:t>
    </dgm:pt>
    <dgm:pt modelId="{E2085735-B7F8-49A2-99C8-466EDDCF60E4}">
      <dgm:prSet/>
      <dgm:spPr/>
      <dgm:t>
        <a:bodyPr/>
        <a:lstStyle/>
        <a:p>
          <a:pPr rtl="0"/>
          <a:r>
            <a:rPr lang="hr-HR" baseline="0" dirty="0" smtClean="0">
              <a:latin typeface="Arial" pitchFamily="34" charset="0"/>
              <a:cs typeface="Arial" pitchFamily="34" charset="0"/>
            </a:rPr>
            <a:t>učenici koji završe 4.razred 20.05.2014.</a:t>
          </a:r>
          <a:endParaRPr lang="hr-HR" dirty="0">
            <a:latin typeface="Arial" pitchFamily="34" charset="0"/>
            <a:cs typeface="Arial" pitchFamily="34" charset="0"/>
          </a:endParaRPr>
        </a:p>
      </dgm:t>
    </dgm:pt>
    <dgm:pt modelId="{45328E7A-91D5-4688-A0CD-33F577A16B8E}" type="parTrans" cxnId="{13A8D210-2AC9-4801-BD46-8FE25DF9DAC1}">
      <dgm:prSet/>
      <dgm:spPr/>
      <dgm:t>
        <a:bodyPr/>
        <a:lstStyle/>
        <a:p>
          <a:endParaRPr lang="hr-HR"/>
        </a:p>
      </dgm:t>
    </dgm:pt>
    <dgm:pt modelId="{22A3760B-7C07-43C3-9FD6-25C498BF62AD}" type="sibTrans" cxnId="{13A8D210-2AC9-4801-BD46-8FE25DF9DAC1}">
      <dgm:prSet/>
      <dgm:spPr/>
      <dgm:t>
        <a:bodyPr/>
        <a:lstStyle/>
        <a:p>
          <a:endParaRPr lang="hr-HR"/>
        </a:p>
      </dgm:t>
    </dgm:pt>
    <dgm:pt modelId="{28DA4F9D-9A8D-4253-99B3-767E0C495734}">
      <dgm:prSet/>
      <dgm:spPr/>
      <dgm:t>
        <a:bodyPr/>
        <a:lstStyle/>
        <a:p>
          <a:pPr rtl="0"/>
          <a:r>
            <a:rPr lang="hr-HR" baseline="0" dirty="0" smtClean="0">
              <a:latin typeface="Arial" pitchFamily="34" charset="0"/>
              <a:cs typeface="Arial" pitchFamily="34" charset="0"/>
            </a:rPr>
            <a:t>Jesenski rok</a:t>
          </a:r>
          <a:endParaRPr lang="hr-HR" dirty="0">
            <a:latin typeface="Arial" pitchFamily="34" charset="0"/>
            <a:cs typeface="Arial" pitchFamily="34" charset="0"/>
          </a:endParaRPr>
        </a:p>
      </dgm:t>
    </dgm:pt>
    <dgm:pt modelId="{1F3E9A02-7760-400A-A0A0-744A468DE25B}" type="parTrans" cxnId="{722CDF6B-6B33-4BF3-8141-EA301DA5681F}">
      <dgm:prSet/>
      <dgm:spPr/>
      <dgm:t>
        <a:bodyPr/>
        <a:lstStyle/>
        <a:p>
          <a:endParaRPr lang="hr-HR"/>
        </a:p>
      </dgm:t>
    </dgm:pt>
    <dgm:pt modelId="{2DE50E46-1A20-41C2-908B-6C6BBE97F050}" type="sibTrans" cxnId="{722CDF6B-6B33-4BF3-8141-EA301DA5681F}">
      <dgm:prSet/>
      <dgm:spPr/>
      <dgm:t>
        <a:bodyPr/>
        <a:lstStyle/>
        <a:p>
          <a:endParaRPr lang="hr-HR"/>
        </a:p>
      </dgm:t>
    </dgm:pt>
    <dgm:pt modelId="{9BF89E4F-9311-4F2E-92A5-F3E4275B959E}">
      <dgm:prSet/>
      <dgm:spPr/>
      <dgm:t>
        <a:bodyPr/>
        <a:lstStyle/>
        <a:p>
          <a:pPr rtl="0"/>
          <a:r>
            <a:rPr lang="hr-HR" baseline="0" dirty="0" smtClean="0">
              <a:latin typeface="Arial" pitchFamily="34" charset="0"/>
              <a:cs typeface="Arial" pitchFamily="34" charset="0"/>
            </a:rPr>
            <a:t>učenici koji </a:t>
          </a:r>
          <a:r>
            <a:rPr lang="hr-HR" b="1" u="sng" baseline="0" dirty="0" smtClean="0">
              <a:latin typeface="Arial" pitchFamily="34" charset="0"/>
              <a:cs typeface="Arial" pitchFamily="34" charset="0"/>
            </a:rPr>
            <a:t>ne završe </a:t>
          </a:r>
          <a:r>
            <a:rPr lang="hr-HR" baseline="0" dirty="0" smtClean="0">
              <a:latin typeface="Arial" pitchFamily="34" charset="0"/>
              <a:cs typeface="Arial" pitchFamily="34" charset="0"/>
            </a:rPr>
            <a:t>4.razred 20.05.2014</a:t>
          </a:r>
          <a:endParaRPr lang="hr-HR" dirty="0">
            <a:latin typeface="Arial" pitchFamily="34" charset="0"/>
            <a:cs typeface="Arial" pitchFamily="34" charset="0"/>
          </a:endParaRPr>
        </a:p>
      </dgm:t>
    </dgm:pt>
    <dgm:pt modelId="{D344E228-4A5D-46D0-80E3-04AA2D5153C6}" type="parTrans" cxnId="{F005599A-CF39-4439-9FAC-E75F06CF866C}">
      <dgm:prSet/>
      <dgm:spPr/>
      <dgm:t>
        <a:bodyPr/>
        <a:lstStyle/>
        <a:p>
          <a:endParaRPr lang="hr-HR"/>
        </a:p>
      </dgm:t>
    </dgm:pt>
    <dgm:pt modelId="{1987E810-0764-4251-9078-D22D43C4B6D8}" type="sibTrans" cxnId="{F005599A-CF39-4439-9FAC-E75F06CF866C}">
      <dgm:prSet/>
      <dgm:spPr/>
      <dgm:t>
        <a:bodyPr/>
        <a:lstStyle/>
        <a:p>
          <a:endParaRPr lang="hr-HR"/>
        </a:p>
      </dgm:t>
    </dgm:pt>
    <dgm:pt modelId="{5F41BC5F-5C23-4B8A-A8D7-33415138D942}">
      <dgm:prSet/>
      <dgm:spPr/>
      <dgm:t>
        <a:bodyPr/>
        <a:lstStyle/>
        <a:p>
          <a:pPr rtl="0"/>
          <a:r>
            <a:rPr lang="hr-HR" baseline="0" dirty="0" smtClean="0">
              <a:latin typeface="Arial" pitchFamily="34" charset="0"/>
              <a:cs typeface="Arial" pitchFamily="34" charset="0"/>
            </a:rPr>
            <a:t>učenici koji </a:t>
          </a:r>
          <a:r>
            <a:rPr lang="hr-HR" b="1" u="sng" baseline="0" dirty="0" smtClean="0">
              <a:latin typeface="Arial" pitchFamily="34" charset="0"/>
              <a:cs typeface="Arial" pitchFamily="34" charset="0"/>
            </a:rPr>
            <a:t>ne polože </a:t>
          </a:r>
          <a:r>
            <a:rPr lang="hr-HR" baseline="0" dirty="0" smtClean="0">
              <a:latin typeface="Arial" pitchFamily="34" charset="0"/>
              <a:cs typeface="Arial" pitchFamily="34" charset="0"/>
            </a:rPr>
            <a:t>sve </a:t>
          </a:r>
          <a:r>
            <a:rPr lang="hr-HR" baseline="0" dirty="0" smtClean="0">
              <a:latin typeface="Arial" pitchFamily="34" charset="0"/>
              <a:cs typeface="Arial" pitchFamily="34" charset="0"/>
            </a:rPr>
            <a:t>obvezne </a:t>
          </a:r>
          <a:r>
            <a:rPr lang="hr-HR" baseline="0" dirty="0" smtClean="0">
              <a:latin typeface="Arial" pitchFamily="34" charset="0"/>
              <a:cs typeface="Arial" pitchFamily="34" charset="0"/>
            </a:rPr>
            <a:t>predmete DM u ljetnom roku</a:t>
          </a:r>
          <a:endParaRPr lang="hr-HR" dirty="0">
            <a:latin typeface="Arial" pitchFamily="34" charset="0"/>
            <a:cs typeface="Arial" pitchFamily="34" charset="0"/>
          </a:endParaRPr>
        </a:p>
      </dgm:t>
    </dgm:pt>
    <dgm:pt modelId="{51E67C63-159C-49E0-8C1D-70BBA4AD02C1}" type="parTrans" cxnId="{C36D9533-A347-4788-9867-684B3DF294F8}">
      <dgm:prSet/>
      <dgm:spPr/>
      <dgm:t>
        <a:bodyPr/>
        <a:lstStyle/>
        <a:p>
          <a:endParaRPr lang="hr-HR"/>
        </a:p>
      </dgm:t>
    </dgm:pt>
    <dgm:pt modelId="{CFE797A4-EBB8-4345-A5A0-10287F3A2B9A}" type="sibTrans" cxnId="{C36D9533-A347-4788-9867-684B3DF294F8}">
      <dgm:prSet/>
      <dgm:spPr/>
      <dgm:t>
        <a:bodyPr/>
        <a:lstStyle/>
        <a:p>
          <a:endParaRPr lang="hr-HR"/>
        </a:p>
      </dgm:t>
    </dgm:pt>
    <dgm:pt modelId="{2C85C05B-F472-4592-8FD6-6AA4685D56D7}">
      <dgm:prSet/>
      <dgm:spPr/>
      <dgm:t>
        <a:bodyPr/>
        <a:lstStyle/>
        <a:p>
          <a:pPr rtl="0"/>
          <a:r>
            <a:rPr lang="hr-HR" baseline="0" dirty="0" smtClean="0">
              <a:latin typeface="Arial" pitchFamily="34" charset="0"/>
              <a:cs typeface="Arial" pitchFamily="34" charset="0"/>
            </a:rPr>
            <a:t>učenici koji polože sve </a:t>
          </a:r>
          <a:r>
            <a:rPr lang="hr-HR" baseline="0" dirty="0" smtClean="0">
              <a:latin typeface="Arial" pitchFamily="34" charset="0"/>
              <a:cs typeface="Arial" pitchFamily="34" charset="0"/>
            </a:rPr>
            <a:t>obvezne </a:t>
          </a:r>
          <a:r>
            <a:rPr lang="hr-HR" baseline="0" dirty="0" smtClean="0">
              <a:latin typeface="Arial" pitchFamily="34" charset="0"/>
              <a:cs typeface="Arial" pitchFamily="34" charset="0"/>
            </a:rPr>
            <a:t>predmete </a:t>
          </a:r>
          <a:r>
            <a:rPr lang="hr-HR" baseline="0" dirty="0" smtClean="0">
              <a:latin typeface="Arial" pitchFamily="34" charset="0"/>
              <a:cs typeface="Arial" pitchFamily="34" charset="0"/>
            </a:rPr>
            <a:t>DM </a:t>
          </a:r>
          <a:r>
            <a:rPr lang="hr-HR" baseline="0" dirty="0" smtClean="0">
              <a:latin typeface="Arial" pitchFamily="34" charset="0"/>
              <a:cs typeface="Arial" pitchFamily="34" charset="0"/>
            </a:rPr>
            <a:t>u ljetnom roku, ali </a:t>
          </a:r>
          <a:r>
            <a:rPr lang="hr-HR" b="1" baseline="0" dirty="0" smtClean="0">
              <a:latin typeface="Arial" pitchFamily="34" charset="0"/>
              <a:cs typeface="Arial" pitchFamily="34" charset="0"/>
            </a:rPr>
            <a:t>ne upišu </a:t>
          </a:r>
          <a:r>
            <a:rPr lang="hr-HR" baseline="0" dirty="0" smtClean="0">
              <a:latin typeface="Arial" pitchFamily="34" charset="0"/>
              <a:cs typeface="Arial" pitchFamily="34" charset="0"/>
            </a:rPr>
            <a:t>fakultet u ljetnom roku i žele popravljati ocjene</a:t>
          </a:r>
          <a:endParaRPr lang="hr-HR" dirty="0">
            <a:latin typeface="Arial" pitchFamily="34" charset="0"/>
            <a:cs typeface="Arial" pitchFamily="34" charset="0"/>
          </a:endParaRPr>
        </a:p>
      </dgm:t>
    </dgm:pt>
    <dgm:pt modelId="{725639F3-12B3-4A2F-BFEF-AAE189064C74}" type="parTrans" cxnId="{9F16E0DF-C7BE-4D07-A819-83C9E5318A63}">
      <dgm:prSet/>
      <dgm:spPr/>
      <dgm:t>
        <a:bodyPr/>
        <a:lstStyle/>
        <a:p>
          <a:endParaRPr lang="hr-HR"/>
        </a:p>
      </dgm:t>
    </dgm:pt>
    <dgm:pt modelId="{2F908CAF-F009-4C63-8319-61D847C53820}" type="sibTrans" cxnId="{9F16E0DF-C7BE-4D07-A819-83C9E5318A63}">
      <dgm:prSet/>
      <dgm:spPr/>
      <dgm:t>
        <a:bodyPr/>
        <a:lstStyle/>
        <a:p>
          <a:endParaRPr lang="hr-HR"/>
        </a:p>
      </dgm:t>
    </dgm:pt>
    <dgm:pt modelId="{AE03F38A-2664-4431-BAB6-AA4D6926DD9F}" type="pres">
      <dgm:prSet presAssocID="{3538D7E4-014E-445F-A386-034B75146FA4}" presName="linear" presStyleCnt="0">
        <dgm:presLayoutVars>
          <dgm:animLvl val="lvl"/>
          <dgm:resizeHandles val="exact"/>
        </dgm:presLayoutVars>
      </dgm:prSet>
      <dgm:spPr/>
      <dgm:t>
        <a:bodyPr/>
        <a:lstStyle/>
        <a:p>
          <a:endParaRPr lang="hr-HR"/>
        </a:p>
      </dgm:t>
    </dgm:pt>
    <dgm:pt modelId="{1C16B45A-0FE1-4CA7-8459-CFD3713611F3}" type="pres">
      <dgm:prSet presAssocID="{68028E53-55E6-4A18-9466-FE84F60806C4}" presName="parentText" presStyleLbl="node1" presStyleIdx="0" presStyleCnt="2">
        <dgm:presLayoutVars>
          <dgm:chMax val="0"/>
          <dgm:bulletEnabled val="1"/>
        </dgm:presLayoutVars>
      </dgm:prSet>
      <dgm:spPr/>
      <dgm:t>
        <a:bodyPr/>
        <a:lstStyle/>
        <a:p>
          <a:endParaRPr lang="hr-HR"/>
        </a:p>
      </dgm:t>
    </dgm:pt>
    <dgm:pt modelId="{D9CADCE2-40B8-452E-BA13-788985882D6A}" type="pres">
      <dgm:prSet presAssocID="{68028E53-55E6-4A18-9466-FE84F60806C4}" presName="childText" presStyleLbl="revTx" presStyleIdx="0" presStyleCnt="2">
        <dgm:presLayoutVars>
          <dgm:bulletEnabled val="1"/>
        </dgm:presLayoutVars>
      </dgm:prSet>
      <dgm:spPr/>
      <dgm:t>
        <a:bodyPr/>
        <a:lstStyle/>
        <a:p>
          <a:endParaRPr lang="hr-HR"/>
        </a:p>
      </dgm:t>
    </dgm:pt>
    <dgm:pt modelId="{CB4A244F-4511-4EFD-9FF7-6E31BE55E18E}" type="pres">
      <dgm:prSet presAssocID="{28DA4F9D-9A8D-4253-99B3-767E0C495734}" presName="parentText" presStyleLbl="node1" presStyleIdx="1" presStyleCnt="2">
        <dgm:presLayoutVars>
          <dgm:chMax val="0"/>
          <dgm:bulletEnabled val="1"/>
        </dgm:presLayoutVars>
      </dgm:prSet>
      <dgm:spPr/>
      <dgm:t>
        <a:bodyPr/>
        <a:lstStyle/>
        <a:p>
          <a:endParaRPr lang="hr-HR"/>
        </a:p>
      </dgm:t>
    </dgm:pt>
    <dgm:pt modelId="{9E24E166-BA5E-4B89-BF35-08719F2CE5E7}" type="pres">
      <dgm:prSet presAssocID="{28DA4F9D-9A8D-4253-99B3-767E0C495734}" presName="childText" presStyleLbl="revTx" presStyleIdx="1" presStyleCnt="2">
        <dgm:presLayoutVars>
          <dgm:bulletEnabled val="1"/>
        </dgm:presLayoutVars>
      </dgm:prSet>
      <dgm:spPr/>
      <dgm:t>
        <a:bodyPr/>
        <a:lstStyle/>
        <a:p>
          <a:endParaRPr lang="hr-HR"/>
        </a:p>
      </dgm:t>
    </dgm:pt>
  </dgm:ptLst>
  <dgm:cxnLst>
    <dgm:cxn modelId="{F005599A-CF39-4439-9FAC-E75F06CF866C}" srcId="{28DA4F9D-9A8D-4253-99B3-767E0C495734}" destId="{9BF89E4F-9311-4F2E-92A5-F3E4275B959E}" srcOrd="0" destOrd="0" parTransId="{D344E228-4A5D-46D0-80E3-04AA2D5153C6}" sibTransId="{1987E810-0764-4251-9078-D22D43C4B6D8}"/>
    <dgm:cxn modelId="{1596FB89-F82B-427E-88F3-181C71890B21}" type="presOf" srcId="{9BF89E4F-9311-4F2E-92A5-F3E4275B959E}" destId="{9E24E166-BA5E-4B89-BF35-08719F2CE5E7}" srcOrd="0" destOrd="0" presId="urn:microsoft.com/office/officeart/2005/8/layout/vList2"/>
    <dgm:cxn modelId="{13A8D210-2AC9-4801-BD46-8FE25DF9DAC1}" srcId="{68028E53-55E6-4A18-9466-FE84F60806C4}" destId="{E2085735-B7F8-49A2-99C8-466EDDCF60E4}" srcOrd="0" destOrd="0" parTransId="{45328E7A-91D5-4688-A0CD-33F577A16B8E}" sibTransId="{22A3760B-7C07-43C3-9FD6-25C498BF62AD}"/>
    <dgm:cxn modelId="{9F16E0DF-C7BE-4D07-A819-83C9E5318A63}" srcId="{28DA4F9D-9A8D-4253-99B3-767E0C495734}" destId="{2C85C05B-F472-4592-8FD6-6AA4685D56D7}" srcOrd="2" destOrd="0" parTransId="{725639F3-12B3-4A2F-BFEF-AAE189064C74}" sibTransId="{2F908CAF-F009-4C63-8319-61D847C53820}"/>
    <dgm:cxn modelId="{DC92E994-8C4B-43A6-8EE4-854182FE6281}" srcId="{3538D7E4-014E-445F-A386-034B75146FA4}" destId="{68028E53-55E6-4A18-9466-FE84F60806C4}" srcOrd="0" destOrd="0" parTransId="{45080771-D499-40DC-B101-7C92647F0333}" sibTransId="{6C928FC7-BA57-49E0-9A4D-A892EE3FEDBF}"/>
    <dgm:cxn modelId="{C36D9533-A347-4788-9867-684B3DF294F8}" srcId="{28DA4F9D-9A8D-4253-99B3-767E0C495734}" destId="{5F41BC5F-5C23-4B8A-A8D7-33415138D942}" srcOrd="1" destOrd="0" parTransId="{51E67C63-159C-49E0-8C1D-70BBA4AD02C1}" sibTransId="{CFE797A4-EBB8-4345-A5A0-10287F3A2B9A}"/>
    <dgm:cxn modelId="{AC856EFE-2415-42BC-854A-A0343FFDD956}" type="presOf" srcId="{2C85C05B-F472-4592-8FD6-6AA4685D56D7}" destId="{9E24E166-BA5E-4B89-BF35-08719F2CE5E7}" srcOrd="0" destOrd="2" presId="urn:microsoft.com/office/officeart/2005/8/layout/vList2"/>
    <dgm:cxn modelId="{A531BCCF-1F40-4DB8-B0F6-DEDB28C0534C}" type="presOf" srcId="{5F41BC5F-5C23-4B8A-A8D7-33415138D942}" destId="{9E24E166-BA5E-4B89-BF35-08719F2CE5E7}" srcOrd="0" destOrd="1" presId="urn:microsoft.com/office/officeart/2005/8/layout/vList2"/>
    <dgm:cxn modelId="{76686DA2-1AAE-4232-A222-0CE39C6555FA}" type="presOf" srcId="{68028E53-55E6-4A18-9466-FE84F60806C4}" destId="{1C16B45A-0FE1-4CA7-8459-CFD3713611F3}" srcOrd="0" destOrd="0" presId="urn:microsoft.com/office/officeart/2005/8/layout/vList2"/>
    <dgm:cxn modelId="{03B8FC7A-C6F7-4EE2-8ECB-697BE0033DE2}" type="presOf" srcId="{E2085735-B7F8-49A2-99C8-466EDDCF60E4}" destId="{D9CADCE2-40B8-452E-BA13-788985882D6A}" srcOrd="0" destOrd="0" presId="urn:microsoft.com/office/officeart/2005/8/layout/vList2"/>
    <dgm:cxn modelId="{722CDF6B-6B33-4BF3-8141-EA301DA5681F}" srcId="{3538D7E4-014E-445F-A386-034B75146FA4}" destId="{28DA4F9D-9A8D-4253-99B3-767E0C495734}" srcOrd="1" destOrd="0" parTransId="{1F3E9A02-7760-400A-A0A0-744A468DE25B}" sibTransId="{2DE50E46-1A20-41C2-908B-6C6BBE97F050}"/>
    <dgm:cxn modelId="{2578BE54-4AED-4513-A98C-A881F5BA6F0A}" type="presOf" srcId="{28DA4F9D-9A8D-4253-99B3-767E0C495734}" destId="{CB4A244F-4511-4EFD-9FF7-6E31BE55E18E}" srcOrd="0" destOrd="0" presId="urn:microsoft.com/office/officeart/2005/8/layout/vList2"/>
    <dgm:cxn modelId="{39FB8522-5799-4461-A8BA-BB91083088C2}" type="presOf" srcId="{3538D7E4-014E-445F-A386-034B75146FA4}" destId="{AE03F38A-2664-4431-BAB6-AA4D6926DD9F}" srcOrd="0" destOrd="0" presId="urn:microsoft.com/office/officeart/2005/8/layout/vList2"/>
    <dgm:cxn modelId="{A6EEF92A-523D-4FE3-96E4-11356FF6E6D2}" type="presParOf" srcId="{AE03F38A-2664-4431-BAB6-AA4D6926DD9F}" destId="{1C16B45A-0FE1-4CA7-8459-CFD3713611F3}" srcOrd="0" destOrd="0" presId="urn:microsoft.com/office/officeart/2005/8/layout/vList2"/>
    <dgm:cxn modelId="{36BD0176-304C-498B-BB5B-5CB3A023B860}" type="presParOf" srcId="{AE03F38A-2664-4431-BAB6-AA4D6926DD9F}" destId="{D9CADCE2-40B8-452E-BA13-788985882D6A}" srcOrd="1" destOrd="0" presId="urn:microsoft.com/office/officeart/2005/8/layout/vList2"/>
    <dgm:cxn modelId="{CC47123D-0B5A-4015-9547-9926344CC74F}" type="presParOf" srcId="{AE03F38A-2664-4431-BAB6-AA4D6926DD9F}" destId="{CB4A244F-4511-4EFD-9FF7-6E31BE55E18E}" srcOrd="2" destOrd="0" presId="urn:microsoft.com/office/officeart/2005/8/layout/vList2"/>
    <dgm:cxn modelId="{4D4E87C9-2B0C-4CC9-8489-011D1C232817}" type="presParOf" srcId="{AE03F38A-2664-4431-BAB6-AA4D6926DD9F}" destId="{9E24E166-BA5E-4B89-BF35-08719F2CE5E7}"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EE15ED-C3E5-481C-8576-C76772D8B6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hr-HR"/>
        </a:p>
      </dgm:t>
    </dgm:pt>
    <dgm:pt modelId="{6EE40EFA-EFEA-4E48-B3B4-2396849E6340}">
      <dgm:prSet/>
      <dgm:spPr/>
      <dgm:t>
        <a:bodyPr/>
        <a:lstStyle/>
        <a:p>
          <a:pPr rtl="0"/>
          <a:r>
            <a:rPr lang="hr-HR" baseline="0" dirty="0" smtClean="0">
              <a:latin typeface="Arial" pitchFamily="34" charset="0"/>
              <a:cs typeface="Arial" pitchFamily="34" charset="0"/>
            </a:rPr>
            <a:t>Prijave ispita za ljetni rok: </a:t>
          </a:r>
          <a:endParaRPr lang="hr-HR" dirty="0">
            <a:latin typeface="Arial" pitchFamily="34" charset="0"/>
            <a:cs typeface="Arial" pitchFamily="34" charset="0"/>
          </a:endParaRPr>
        </a:p>
      </dgm:t>
    </dgm:pt>
    <dgm:pt modelId="{C40676A0-4BB4-4F0C-B79C-E0FABDDE7E53}" type="parTrans" cxnId="{DEC264EB-FCF5-468E-A67F-5C67231DA133}">
      <dgm:prSet/>
      <dgm:spPr/>
      <dgm:t>
        <a:bodyPr/>
        <a:lstStyle/>
        <a:p>
          <a:endParaRPr lang="hr-HR"/>
        </a:p>
      </dgm:t>
    </dgm:pt>
    <dgm:pt modelId="{81126A1E-A538-4601-97AB-3807D9EF076A}" type="sibTrans" cxnId="{DEC264EB-FCF5-468E-A67F-5C67231DA133}">
      <dgm:prSet/>
      <dgm:spPr/>
      <dgm:t>
        <a:bodyPr/>
        <a:lstStyle/>
        <a:p>
          <a:endParaRPr lang="hr-HR"/>
        </a:p>
      </dgm:t>
    </dgm:pt>
    <dgm:pt modelId="{F9209C4E-CD32-45A2-A0E8-CBC227DE969E}">
      <dgm:prSet/>
      <dgm:spPr/>
      <dgm:t>
        <a:bodyPr/>
        <a:lstStyle/>
        <a:p>
          <a:pPr rtl="0"/>
          <a:r>
            <a:rPr lang="hr-HR" baseline="0" dirty="0" smtClean="0">
              <a:latin typeface="Arial" pitchFamily="34" charset="0"/>
              <a:cs typeface="Arial" pitchFamily="34" charset="0"/>
            </a:rPr>
            <a:t>od </a:t>
          </a:r>
          <a:r>
            <a:rPr lang="hr-HR" baseline="0" dirty="0" smtClean="0">
              <a:latin typeface="Arial" pitchFamily="34" charset="0"/>
              <a:cs typeface="Arial" pitchFamily="34" charset="0"/>
            </a:rPr>
            <a:t>01.prosinca 2014. do 02.veljače 2015. u 12:00</a:t>
          </a:r>
          <a:endParaRPr lang="hr-HR" dirty="0">
            <a:latin typeface="Arial" pitchFamily="34" charset="0"/>
            <a:cs typeface="Arial" pitchFamily="34" charset="0"/>
          </a:endParaRPr>
        </a:p>
      </dgm:t>
    </dgm:pt>
    <dgm:pt modelId="{70FFA34F-E2B7-49D1-B33A-7FAF05C9C97B}" type="parTrans" cxnId="{5BA1C022-88D4-4E56-854F-82B550489470}">
      <dgm:prSet/>
      <dgm:spPr/>
      <dgm:t>
        <a:bodyPr/>
        <a:lstStyle/>
        <a:p>
          <a:endParaRPr lang="hr-HR"/>
        </a:p>
      </dgm:t>
    </dgm:pt>
    <dgm:pt modelId="{756DE249-3E94-4227-8B58-17EC7C1A3247}" type="sibTrans" cxnId="{5BA1C022-88D4-4E56-854F-82B550489470}">
      <dgm:prSet/>
      <dgm:spPr/>
      <dgm:t>
        <a:bodyPr/>
        <a:lstStyle/>
        <a:p>
          <a:endParaRPr lang="hr-HR"/>
        </a:p>
      </dgm:t>
    </dgm:pt>
    <dgm:pt modelId="{96928699-8BE1-48D9-8C8F-CCFDABFBC6CB}">
      <dgm:prSet/>
      <dgm:spPr/>
      <dgm:t>
        <a:bodyPr/>
        <a:lstStyle/>
        <a:p>
          <a:pPr rtl="0"/>
          <a:r>
            <a:rPr lang="hr-HR" baseline="0" dirty="0" smtClean="0">
              <a:latin typeface="Arial" pitchFamily="34" charset="0"/>
              <a:cs typeface="Arial" pitchFamily="34" charset="0"/>
            </a:rPr>
            <a:t>Prijave studijskih programa:</a:t>
          </a:r>
          <a:endParaRPr lang="hr-HR" dirty="0">
            <a:latin typeface="Arial" pitchFamily="34" charset="0"/>
            <a:cs typeface="Arial" pitchFamily="34" charset="0"/>
          </a:endParaRPr>
        </a:p>
      </dgm:t>
    </dgm:pt>
    <dgm:pt modelId="{B98DA46A-9F3F-42A0-9181-C40BAB72EF16}" type="parTrans" cxnId="{6C225DC8-260C-4DB1-AD1A-28DE645D71E9}">
      <dgm:prSet/>
      <dgm:spPr/>
      <dgm:t>
        <a:bodyPr/>
        <a:lstStyle/>
        <a:p>
          <a:endParaRPr lang="hr-HR"/>
        </a:p>
      </dgm:t>
    </dgm:pt>
    <dgm:pt modelId="{D7DF9841-2799-4AC8-98CD-C8C7B980D1CD}" type="sibTrans" cxnId="{6C225DC8-260C-4DB1-AD1A-28DE645D71E9}">
      <dgm:prSet/>
      <dgm:spPr/>
      <dgm:t>
        <a:bodyPr/>
        <a:lstStyle/>
        <a:p>
          <a:endParaRPr lang="hr-HR"/>
        </a:p>
      </dgm:t>
    </dgm:pt>
    <dgm:pt modelId="{99F900E0-FD19-426F-89A3-778B6D15B514}">
      <dgm:prSet/>
      <dgm:spPr/>
      <dgm:t>
        <a:bodyPr/>
        <a:lstStyle/>
        <a:p>
          <a:pPr rtl="0"/>
          <a:r>
            <a:rPr lang="hr-HR" baseline="0" dirty="0" smtClean="0">
              <a:latin typeface="Arial" pitchFamily="34" charset="0"/>
              <a:cs typeface="Arial" pitchFamily="34" charset="0"/>
            </a:rPr>
            <a:t>od </a:t>
          </a:r>
          <a:r>
            <a:rPr lang="hr-HR" baseline="0" dirty="0" smtClean="0">
              <a:latin typeface="Arial" pitchFamily="34" charset="0"/>
              <a:cs typeface="Arial" pitchFamily="34" charset="0"/>
            </a:rPr>
            <a:t>07.siječnja 2015. do 20.07.2015</a:t>
          </a:r>
          <a:r>
            <a:rPr lang="hr-HR" baseline="0" dirty="0" smtClean="0">
              <a:latin typeface="Arial" pitchFamily="34" charset="0"/>
              <a:cs typeface="Arial" pitchFamily="34" charset="0"/>
            </a:rPr>
            <a:t>.</a:t>
          </a:r>
          <a:endParaRPr lang="hr-HR" dirty="0">
            <a:latin typeface="Arial" pitchFamily="34" charset="0"/>
            <a:cs typeface="Arial" pitchFamily="34" charset="0"/>
          </a:endParaRPr>
        </a:p>
      </dgm:t>
    </dgm:pt>
    <dgm:pt modelId="{825FE80C-CFA8-4C59-B92E-F0527105F534}" type="parTrans" cxnId="{78642004-D5A2-4514-A1E0-1EEECEEE47B8}">
      <dgm:prSet/>
      <dgm:spPr/>
      <dgm:t>
        <a:bodyPr/>
        <a:lstStyle/>
        <a:p>
          <a:endParaRPr lang="hr-HR"/>
        </a:p>
      </dgm:t>
    </dgm:pt>
    <dgm:pt modelId="{EC1FD98B-C175-4C0B-91C6-0BDD9BB45FAE}" type="sibTrans" cxnId="{78642004-D5A2-4514-A1E0-1EEECEEE47B8}">
      <dgm:prSet/>
      <dgm:spPr/>
      <dgm:t>
        <a:bodyPr/>
        <a:lstStyle/>
        <a:p>
          <a:endParaRPr lang="hr-HR"/>
        </a:p>
      </dgm:t>
    </dgm:pt>
    <dgm:pt modelId="{523F1BD2-8DCB-4F9E-8B20-EB50BF45C7F3}">
      <dgm:prSet/>
      <dgm:spPr/>
      <dgm:t>
        <a:bodyPr/>
        <a:lstStyle/>
        <a:p>
          <a:pPr rtl="0"/>
          <a:r>
            <a:rPr lang="hr-HR" baseline="0" dirty="0" smtClean="0">
              <a:latin typeface="Arial" pitchFamily="34" charset="0"/>
              <a:cs typeface="Arial" pitchFamily="34" charset="0"/>
            </a:rPr>
            <a:t>Polaganje ispita u ljetnom roku:</a:t>
          </a:r>
          <a:endParaRPr lang="hr-HR" dirty="0">
            <a:latin typeface="Arial" pitchFamily="34" charset="0"/>
            <a:cs typeface="Arial" pitchFamily="34" charset="0"/>
          </a:endParaRPr>
        </a:p>
      </dgm:t>
    </dgm:pt>
    <dgm:pt modelId="{9E29CDB1-9808-4E3E-826D-7AA4B42E8BA0}" type="parTrans" cxnId="{259879A1-F451-4741-A00D-22C4C3CCA0F9}">
      <dgm:prSet/>
      <dgm:spPr/>
      <dgm:t>
        <a:bodyPr/>
        <a:lstStyle/>
        <a:p>
          <a:endParaRPr lang="hr-HR"/>
        </a:p>
      </dgm:t>
    </dgm:pt>
    <dgm:pt modelId="{9FFCFBCC-A6E4-4088-BA14-215CF4324A44}" type="sibTrans" cxnId="{259879A1-F451-4741-A00D-22C4C3CCA0F9}">
      <dgm:prSet/>
      <dgm:spPr/>
      <dgm:t>
        <a:bodyPr/>
        <a:lstStyle/>
        <a:p>
          <a:endParaRPr lang="hr-HR"/>
        </a:p>
      </dgm:t>
    </dgm:pt>
    <dgm:pt modelId="{700415CE-3CF4-4CAF-887D-71BAB6C3F094}">
      <dgm:prSet/>
      <dgm:spPr/>
      <dgm:t>
        <a:bodyPr/>
        <a:lstStyle/>
        <a:p>
          <a:pPr rtl="0"/>
          <a:r>
            <a:rPr lang="hr-HR" baseline="0" dirty="0" smtClean="0">
              <a:latin typeface="Arial" pitchFamily="34" charset="0"/>
              <a:cs typeface="Arial" pitchFamily="34" charset="0"/>
            </a:rPr>
            <a:t>od </a:t>
          </a:r>
          <a:r>
            <a:rPr lang="hr-HR" baseline="0" dirty="0" smtClean="0">
              <a:latin typeface="Arial" pitchFamily="34" charset="0"/>
              <a:cs typeface="Arial" pitchFamily="34" charset="0"/>
            </a:rPr>
            <a:t>05.lipnja 2015. do 30.lipnja 2015.</a:t>
          </a:r>
          <a:endParaRPr lang="hr-HR" dirty="0">
            <a:latin typeface="Arial" pitchFamily="34" charset="0"/>
            <a:cs typeface="Arial" pitchFamily="34" charset="0"/>
          </a:endParaRPr>
        </a:p>
      </dgm:t>
    </dgm:pt>
    <dgm:pt modelId="{E115BABF-ACD1-4C5F-9D89-65412A8C1FB8}" type="parTrans" cxnId="{5D9AB206-870E-46D6-A10C-5337423ECE2B}">
      <dgm:prSet/>
      <dgm:spPr/>
      <dgm:t>
        <a:bodyPr/>
        <a:lstStyle/>
        <a:p>
          <a:endParaRPr lang="hr-HR"/>
        </a:p>
      </dgm:t>
    </dgm:pt>
    <dgm:pt modelId="{57334428-4469-4FEF-B3A0-681579A407E3}" type="sibTrans" cxnId="{5D9AB206-870E-46D6-A10C-5337423ECE2B}">
      <dgm:prSet/>
      <dgm:spPr/>
      <dgm:t>
        <a:bodyPr/>
        <a:lstStyle/>
        <a:p>
          <a:endParaRPr lang="hr-HR"/>
        </a:p>
      </dgm:t>
    </dgm:pt>
    <dgm:pt modelId="{831CEB2C-2451-4879-AACD-2E57C968E462}">
      <dgm:prSet/>
      <dgm:spPr/>
      <dgm:t>
        <a:bodyPr/>
        <a:lstStyle/>
        <a:p>
          <a:pPr rtl="0"/>
          <a:r>
            <a:rPr lang="hr-HR" baseline="0" dirty="0" smtClean="0">
              <a:latin typeface="Arial" pitchFamily="34" charset="0"/>
              <a:cs typeface="Arial" pitchFamily="34" charset="0"/>
            </a:rPr>
            <a:t>Polaganje ispita u jesenskom roku:</a:t>
          </a:r>
          <a:endParaRPr lang="hr-HR" dirty="0">
            <a:latin typeface="Arial" pitchFamily="34" charset="0"/>
            <a:cs typeface="Arial" pitchFamily="34" charset="0"/>
          </a:endParaRPr>
        </a:p>
      </dgm:t>
    </dgm:pt>
    <dgm:pt modelId="{DB688E19-5C1C-4F37-B9E7-A15D2DA5FCB3}" type="parTrans" cxnId="{B6618477-48C0-4961-A295-981D666DB71D}">
      <dgm:prSet/>
      <dgm:spPr/>
      <dgm:t>
        <a:bodyPr/>
        <a:lstStyle/>
        <a:p>
          <a:endParaRPr lang="hr-HR"/>
        </a:p>
      </dgm:t>
    </dgm:pt>
    <dgm:pt modelId="{0882536E-D0F6-4A5D-961D-0C8545C45A63}" type="sibTrans" cxnId="{B6618477-48C0-4961-A295-981D666DB71D}">
      <dgm:prSet/>
      <dgm:spPr/>
      <dgm:t>
        <a:bodyPr/>
        <a:lstStyle/>
        <a:p>
          <a:endParaRPr lang="hr-HR"/>
        </a:p>
      </dgm:t>
    </dgm:pt>
    <dgm:pt modelId="{89E7AEC9-EFEA-40FC-AF8B-49637BE34535}">
      <dgm:prSet/>
      <dgm:spPr/>
      <dgm:t>
        <a:bodyPr/>
        <a:lstStyle/>
        <a:p>
          <a:pPr rtl="0"/>
          <a:r>
            <a:rPr lang="hr-HR" baseline="0" dirty="0" smtClean="0">
              <a:latin typeface="Arial" pitchFamily="34" charset="0"/>
              <a:cs typeface="Arial" pitchFamily="34" charset="0"/>
            </a:rPr>
            <a:t>od </a:t>
          </a:r>
          <a:r>
            <a:rPr lang="hr-HR" baseline="0" dirty="0" smtClean="0">
              <a:latin typeface="Arial" pitchFamily="34" charset="0"/>
              <a:cs typeface="Arial" pitchFamily="34" charset="0"/>
            </a:rPr>
            <a:t>26.kolovoza 2015. do 11.rujna 2015.</a:t>
          </a:r>
          <a:endParaRPr lang="hr-HR" dirty="0">
            <a:latin typeface="Arial" pitchFamily="34" charset="0"/>
            <a:cs typeface="Arial" pitchFamily="34" charset="0"/>
          </a:endParaRPr>
        </a:p>
      </dgm:t>
    </dgm:pt>
    <dgm:pt modelId="{B862B862-17F6-4031-A5F2-B2BB5B68ED7B}" type="parTrans" cxnId="{DD486DDD-5710-4976-9117-DD2BECA7C403}">
      <dgm:prSet/>
      <dgm:spPr/>
      <dgm:t>
        <a:bodyPr/>
        <a:lstStyle/>
        <a:p>
          <a:endParaRPr lang="hr-HR"/>
        </a:p>
      </dgm:t>
    </dgm:pt>
    <dgm:pt modelId="{17FD5953-40A5-4C9D-B0C4-F80E7FB145E6}" type="sibTrans" cxnId="{DD486DDD-5710-4976-9117-DD2BECA7C403}">
      <dgm:prSet/>
      <dgm:spPr/>
      <dgm:t>
        <a:bodyPr/>
        <a:lstStyle/>
        <a:p>
          <a:endParaRPr lang="hr-HR"/>
        </a:p>
      </dgm:t>
    </dgm:pt>
    <dgm:pt modelId="{0DF4587F-C353-4F37-A3B4-26AC17321A09}">
      <dgm:prSet/>
      <dgm:spPr/>
      <dgm:t>
        <a:bodyPr/>
        <a:lstStyle/>
        <a:p>
          <a:pPr rtl="0"/>
          <a:r>
            <a:rPr lang="hr-HR" baseline="0" dirty="0" smtClean="0">
              <a:latin typeface="Arial" pitchFamily="34" charset="0"/>
              <a:cs typeface="Arial" pitchFamily="34" charset="0"/>
            </a:rPr>
            <a:t>(osim ako sveučilište nema prijemni ispit, tada je raniji rok prijave)</a:t>
          </a:r>
          <a:endParaRPr lang="hr-HR" dirty="0">
            <a:latin typeface="Arial" pitchFamily="34" charset="0"/>
            <a:cs typeface="Arial" pitchFamily="34" charset="0"/>
          </a:endParaRPr>
        </a:p>
      </dgm:t>
    </dgm:pt>
    <dgm:pt modelId="{21716B64-89D6-460B-8B86-D3ECFB456370}" type="sibTrans" cxnId="{1E79C1AC-50DC-47DE-9EE6-B7E21AAC8446}">
      <dgm:prSet/>
      <dgm:spPr/>
      <dgm:t>
        <a:bodyPr/>
        <a:lstStyle/>
        <a:p>
          <a:endParaRPr lang="hr-HR"/>
        </a:p>
      </dgm:t>
    </dgm:pt>
    <dgm:pt modelId="{95C686FA-BF79-4101-B3EB-490DB9951F20}" type="parTrans" cxnId="{1E79C1AC-50DC-47DE-9EE6-B7E21AAC8446}">
      <dgm:prSet/>
      <dgm:spPr/>
      <dgm:t>
        <a:bodyPr/>
        <a:lstStyle/>
        <a:p>
          <a:endParaRPr lang="hr-HR"/>
        </a:p>
      </dgm:t>
    </dgm:pt>
    <dgm:pt modelId="{E0172E3E-F5A8-4BA2-A131-2B8ABFA8C1AB}" type="pres">
      <dgm:prSet presAssocID="{81EE15ED-C3E5-481C-8576-C76772D8B6A1}" presName="linear" presStyleCnt="0">
        <dgm:presLayoutVars>
          <dgm:animLvl val="lvl"/>
          <dgm:resizeHandles val="exact"/>
        </dgm:presLayoutVars>
      </dgm:prSet>
      <dgm:spPr/>
      <dgm:t>
        <a:bodyPr/>
        <a:lstStyle/>
        <a:p>
          <a:endParaRPr lang="hr-HR"/>
        </a:p>
      </dgm:t>
    </dgm:pt>
    <dgm:pt modelId="{ABDBD6F0-60B9-4A61-A2DA-571159701E6B}" type="pres">
      <dgm:prSet presAssocID="{6EE40EFA-EFEA-4E48-B3B4-2396849E6340}" presName="parentText" presStyleLbl="node1" presStyleIdx="0" presStyleCnt="4">
        <dgm:presLayoutVars>
          <dgm:chMax val="0"/>
          <dgm:bulletEnabled val="1"/>
        </dgm:presLayoutVars>
      </dgm:prSet>
      <dgm:spPr/>
      <dgm:t>
        <a:bodyPr/>
        <a:lstStyle/>
        <a:p>
          <a:endParaRPr lang="hr-HR"/>
        </a:p>
      </dgm:t>
    </dgm:pt>
    <dgm:pt modelId="{6C094960-E845-4EE0-B9B4-341EE927506A}" type="pres">
      <dgm:prSet presAssocID="{6EE40EFA-EFEA-4E48-B3B4-2396849E6340}" presName="childText" presStyleLbl="revTx" presStyleIdx="0" presStyleCnt="4">
        <dgm:presLayoutVars>
          <dgm:bulletEnabled val="1"/>
        </dgm:presLayoutVars>
      </dgm:prSet>
      <dgm:spPr/>
      <dgm:t>
        <a:bodyPr/>
        <a:lstStyle/>
        <a:p>
          <a:endParaRPr lang="hr-HR"/>
        </a:p>
      </dgm:t>
    </dgm:pt>
    <dgm:pt modelId="{64132E78-FB1A-4958-B478-06529B0A003D}" type="pres">
      <dgm:prSet presAssocID="{96928699-8BE1-48D9-8C8F-CCFDABFBC6CB}" presName="parentText" presStyleLbl="node1" presStyleIdx="1" presStyleCnt="4">
        <dgm:presLayoutVars>
          <dgm:chMax val="0"/>
          <dgm:bulletEnabled val="1"/>
        </dgm:presLayoutVars>
      </dgm:prSet>
      <dgm:spPr/>
      <dgm:t>
        <a:bodyPr/>
        <a:lstStyle/>
        <a:p>
          <a:endParaRPr lang="hr-HR"/>
        </a:p>
      </dgm:t>
    </dgm:pt>
    <dgm:pt modelId="{05F8F309-066B-4F5D-B3CE-8D95F41008B9}" type="pres">
      <dgm:prSet presAssocID="{96928699-8BE1-48D9-8C8F-CCFDABFBC6CB}" presName="childText" presStyleLbl="revTx" presStyleIdx="1" presStyleCnt="4">
        <dgm:presLayoutVars>
          <dgm:bulletEnabled val="1"/>
        </dgm:presLayoutVars>
      </dgm:prSet>
      <dgm:spPr/>
      <dgm:t>
        <a:bodyPr/>
        <a:lstStyle/>
        <a:p>
          <a:endParaRPr lang="hr-HR"/>
        </a:p>
      </dgm:t>
    </dgm:pt>
    <dgm:pt modelId="{6F6E83A6-D2BA-4787-A877-9D14841CCA3F}" type="pres">
      <dgm:prSet presAssocID="{523F1BD2-8DCB-4F9E-8B20-EB50BF45C7F3}" presName="parentText" presStyleLbl="node1" presStyleIdx="2" presStyleCnt="4">
        <dgm:presLayoutVars>
          <dgm:chMax val="0"/>
          <dgm:bulletEnabled val="1"/>
        </dgm:presLayoutVars>
      </dgm:prSet>
      <dgm:spPr/>
      <dgm:t>
        <a:bodyPr/>
        <a:lstStyle/>
        <a:p>
          <a:endParaRPr lang="hr-HR"/>
        </a:p>
      </dgm:t>
    </dgm:pt>
    <dgm:pt modelId="{3C96D86F-0FC7-40CD-A1F1-703B35B4288F}" type="pres">
      <dgm:prSet presAssocID="{523F1BD2-8DCB-4F9E-8B20-EB50BF45C7F3}" presName="childText" presStyleLbl="revTx" presStyleIdx="2" presStyleCnt="4">
        <dgm:presLayoutVars>
          <dgm:bulletEnabled val="1"/>
        </dgm:presLayoutVars>
      </dgm:prSet>
      <dgm:spPr/>
      <dgm:t>
        <a:bodyPr/>
        <a:lstStyle/>
        <a:p>
          <a:endParaRPr lang="hr-HR"/>
        </a:p>
      </dgm:t>
    </dgm:pt>
    <dgm:pt modelId="{3450C0F1-69E3-441A-9EE4-058A871561D7}" type="pres">
      <dgm:prSet presAssocID="{831CEB2C-2451-4879-AACD-2E57C968E462}" presName="parentText" presStyleLbl="node1" presStyleIdx="3" presStyleCnt="4">
        <dgm:presLayoutVars>
          <dgm:chMax val="0"/>
          <dgm:bulletEnabled val="1"/>
        </dgm:presLayoutVars>
      </dgm:prSet>
      <dgm:spPr/>
      <dgm:t>
        <a:bodyPr/>
        <a:lstStyle/>
        <a:p>
          <a:endParaRPr lang="hr-HR"/>
        </a:p>
      </dgm:t>
    </dgm:pt>
    <dgm:pt modelId="{6B34F064-078E-4BF1-93B7-883B467084CA}" type="pres">
      <dgm:prSet presAssocID="{831CEB2C-2451-4879-AACD-2E57C968E462}" presName="childText" presStyleLbl="revTx" presStyleIdx="3" presStyleCnt="4">
        <dgm:presLayoutVars>
          <dgm:bulletEnabled val="1"/>
        </dgm:presLayoutVars>
      </dgm:prSet>
      <dgm:spPr/>
      <dgm:t>
        <a:bodyPr/>
        <a:lstStyle/>
        <a:p>
          <a:endParaRPr lang="hr-HR"/>
        </a:p>
      </dgm:t>
    </dgm:pt>
  </dgm:ptLst>
  <dgm:cxnLst>
    <dgm:cxn modelId="{A1602079-9186-4D6B-99CB-B80FC7BD8DC0}" type="presOf" srcId="{6EE40EFA-EFEA-4E48-B3B4-2396849E6340}" destId="{ABDBD6F0-60B9-4A61-A2DA-571159701E6B}" srcOrd="0" destOrd="0" presId="urn:microsoft.com/office/officeart/2005/8/layout/vList2"/>
    <dgm:cxn modelId="{B6618477-48C0-4961-A295-981D666DB71D}" srcId="{81EE15ED-C3E5-481C-8576-C76772D8B6A1}" destId="{831CEB2C-2451-4879-AACD-2E57C968E462}" srcOrd="3" destOrd="0" parTransId="{DB688E19-5C1C-4F37-B9E7-A15D2DA5FCB3}" sibTransId="{0882536E-D0F6-4A5D-961D-0C8545C45A63}"/>
    <dgm:cxn modelId="{BFE95878-A924-4264-9DA3-732F771B77A7}" type="presOf" srcId="{700415CE-3CF4-4CAF-887D-71BAB6C3F094}" destId="{3C96D86F-0FC7-40CD-A1F1-703B35B4288F}" srcOrd="0" destOrd="0" presId="urn:microsoft.com/office/officeart/2005/8/layout/vList2"/>
    <dgm:cxn modelId="{4412AA5E-8848-4DEE-9891-64A174527F1F}" type="presOf" srcId="{99F900E0-FD19-426F-89A3-778B6D15B514}" destId="{05F8F309-066B-4F5D-B3CE-8D95F41008B9}" srcOrd="0" destOrd="0" presId="urn:microsoft.com/office/officeart/2005/8/layout/vList2"/>
    <dgm:cxn modelId="{1E79C1AC-50DC-47DE-9EE6-B7E21AAC8446}" srcId="{96928699-8BE1-48D9-8C8F-CCFDABFBC6CB}" destId="{0DF4587F-C353-4F37-A3B4-26AC17321A09}" srcOrd="1" destOrd="0" parTransId="{95C686FA-BF79-4101-B3EB-490DB9951F20}" sibTransId="{21716B64-89D6-460B-8B86-D3ECFB456370}"/>
    <dgm:cxn modelId="{78642004-D5A2-4514-A1E0-1EEECEEE47B8}" srcId="{96928699-8BE1-48D9-8C8F-CCFDABFBC6CB}" destId="{99F900E0-FD19-426F-89A3-778B6D15B514}" srcOrd="0" destOrd="0" parTransId="{825FE80C-CFA8-4C59-B92E-F0527105F534}" sibTransId="{EC1FD98B-C175-4C0B-91C6-0BDD9BB45FAE}"/>
    <dgm:cxn modelId="{5BA1C022-88D4-4E56-854F-82B550489470}" srcId="{6EE40EFA-EFEA-4E48-B3B4-2396849E6340}" destId="{F9209C4E-CD32-45A2-A0E8-CBC227DE969E}" srcOrd="0" destOrd="0" parTransId="{70FFA34F-E2B7-49D1-B33A-7FAF05C9C97B}" sibTransId="{756DE249-3E94-4227-8B58-17EC7C1A3247}"/>
    <dgm:cxn modelId="{DD486DDD-5710-4976-9117-DD2BECA7C403}" srcId="{831CEB2C-2451-4879-AACD-2E57C968E462}" destId="{89E7AEC9-EFEA-40FC-AF8B-49637BE34535}" srcOrd="0" destOrd="0" parTransId="{B862B862-17F6-4031-A5F2-B2BB5B68ED7B}" sibTransId="{17FD5953-40A5-4C9D-B0C4-F80E7FB145E6}"/>
    <dgm:cxn modelId="{E76803C1-AAE2-4B3C-A1B5-FBF8AB4998E4}" type="presOf" srcId="{831CEB2C-2451-4879-AACD-2E57C968E462}" destId="{3450C0F1-69E3-441A-9EE4-058A871561D7}" srcOrd="0" destOrd="0" presId="urn:microsoft.com/office/officeart/2005/8/layout/vList2"/>
    <dgm:cxn modelId="{259879A1-F451-4741-A00D-22C4C3CCA0F9}" srcId="{81EE15ED-C3E5-481C-8576-C76772D8B6A1}" destId="{523F1BD2-8DCB-4F9E-8B20-EB50BF45C7F3}" srcOrd="2" destOrd="0" parTransId="{9E29CDB1-9808-4E3E-826D-7AA4B42E8BA0}" sibTransId="{9FFCFBCC-A6E4-4088-BA14-215CF4324A44}"/>
    <dgm:cxn modelId="{E4C6C0F2-D9DA-485D-BE1B-6BF2F5862777}" type="presOf" srcId="{96928699-8BE1-48D9-8C8F-CCFDABFBC6CB}" destId="{64132E78-FB1A-4958-B478-06529B0A003D}" srcOrd="0" destOrd="0" presId="urn:microsoft.com/office/officeart/2005/8/layout/vList2"/>
    <dgm:cxn modelId="{1D12CB4A-01F4-41CB-A580-42698393D09E}" type="presOf" srcId="{F9209C4E-CD32-45A2-A0E8-CBC227DE969E}" destId="{6C094960-E845-4EE0-B9B4-341EE927506A}" srcOrd="0" destOrd="0" presId="urn:microsoft.com/office/officeart/2005/8/layout/vList2"/>
    <dgm:cxn modelId="{DEC264EB-FCF5-468E-A67F-5C67231DA133}" srcId="{81EE15ED-C3E5-481C-8576-C76772D8B6A1}" destId="{6EE40EFA-EFEA-4E48-B3B4-2396849E6340}" srcOrd="0" destOrd="0" parTransId="{C40676A0-4BB4-4F0C-B79C-E0FABDDE7E53}" sibTransId="{81126A1E-A538-4601-97AB-3807D9EF076A}"/>
    <dgm:cxn modelId="{684B596D-4052-4282-9585-3ECD183EFFB3}" type="presOf" srcId="{523F1BD2-8DCB-4F9E-8B20-EB50BF45C7F3}" destId="{6F6E83A6-D2BA-4787-A877-9D14841CCA3F}" srcOrd="0" destOrd="0" presId="urn:microsoft.com/office/officeart/2005/8/layout/vList2"/>
    <dgm:cxn modelId="{6FE4A70C-19E5-4E96-B46C-E21B8C355EE6}" type="presOf" srcId="{89E7AEC9-EFEA-40FC-AF8B-49637BE34535}" destId="{6B34F064-078E-4BF1-93B7-883B467084CA}" srcOrd="0" destOrd="0" presId="urn:microsoft.com/office/officeart/2005/8/layout/vList2"/>
    <dgm:cxn modelId="{5D9AB206-870E-46D6-A10C-5337423ECE2B}" srcId="{523F1BD2-8DCB-4F9E-8B20-EB50BF45C7F3}" destId="{700415CE-3CF4-4CAF-887D-71BAB6C3F094}" srcOrd="0" destOrd="0" parTransId="{E115BABF-ACD1-4C5F-9D89-65412A8C1FB8}" sibTransId="{57334428-4469-4FEF-B3A0-681579A407E3}"/>
    <dgm:cxn modelId="{6C225DC8-260C-4DB1-AD1A-28DE645D71E9}" srcId="{81EE15ED-C3E5-481C-8576-C76772D8B6A1}" destId="{96928699-8BE1-48D9-8C8F-CCFDABFBC6CB}" srcOrd="1" destOrd="0" parTransId="{B98DA46A-9F3F-42A0-9181-C40BAB72EF16}" sibTransId="{D7DF9841-2799-4AC8-98CD-C8C7B980D1CD}"/>
    <dgm:cxn modelId="{B8674D25-CCA8-4B85-AE9E-2D44B61FC22D}" type="presOf" srcId="{81EE15ED-C3E5-481C-8576-C76772D8B6A1}" destId="{E0172E3E-F5A8-4BA2-A131-2B8ABFA8C1AB}" srcOrd="0" destOrd="0" presId="urn:microsoft.com/office/officeart/2005/8/layout/vList2"/>
    <dgm:cxn modelId="{17ECB2D8-1283-4FE8-9C28-440956716EA2}" type="presOf" srcId="{0DF4587F-C353-4F37-A3B4-26AC17321A09}" destId="{05F8F309-066B-4F5D-B3CE-8D95F41008B9}" srcOrd="0" destOrd="1" presId="urn:microsoft.com/office/officeart/2005/8/layout/vList2"/>
    <dgm:cxn modelId="{75C943EC-8AB5-407C-83AD-245A8822A103}" type="presParOf" srcId="{E0172E3E-F5A8-4BA2-A131-2B8ABFA8C1AB}" destId="{ABDBD6F0-60B9-4A61-A2DA-571159701E6B}" srcOrd="0" destOrd="0" presId="urn:microsoft.com/office/officeart/2005/8/layout/vList2"/>
    <dgm:cxn modelId="{527625BE-6D0A-40F8-9BD9-9726A010379D}" type="presParOf" srcId="{E0172E3E-F5A8-4BA2-A131-2B8ABFA8C1AB}" destId="{6C094960-E845-4EE0-B9B4-341EE927506A}" srcOrd="1" destOrd="0" presId="urn:microsoft.com/office/officeart/2005/8/layout/vList2"/>
    <dgm:cxn modelId="{A3E144D8-FB67-4755-A094-5206BD566950}" type="presParOf" srcId="{E0172E3E-F5A8-4BA2-A131-2B8ABFA8C1AB}" destId="{64132E78-FB1A-4958-B478-06529B0A003D}" srcOrd="2" destOrd="0" presId="urn:microsoft.com/office/officeart/2005/8/layout/vList2"/>
    <dgm:cxn modelId="{CEB05C03-5A56-41A8-B3C2-0D86B252A97D}" type="presParOf" srcId="{E0172E3E-F5A8-4BA2-A131-2B8ABFA8C1AB}" destId="{05F8F309-066B-4F5D-B3CE-8D95F41008B9}" srcOrd="3" destOrd="0" presId="urn:microsoft.com/office/officeart/2005/8/layout/vList2"/>
    <dgm:cxn modelId="{DF1A1486-C70D-443F-98A3-3674D94246FF}" type="presParOf" srcId="{E0172E3E-F5A8-4BA2-A131-2B8ABFA8C1AB}" destId="{6F6E83A6-D2BA-4787-A877-9D14841CCA3F}" srcOrd="4" destOrd="0" presId="urn:microsoft.com/office/officeart/2005/8/layout/vList2"/>
    <dgm:cxn modelId="{E06564BF-E67C-4080-8501-C12405E56C25}" type="presParOf" srcId="{E0172E3E-F5A8-4BA2-A131-2B8ABFA8C1AB}" destId="{3C96D86F-0FC7-40CD-A1F1-703B35B4288F}" srcOrd="5" destOrd="0" presId="urn:microsoft.com/office/officeart/2005/8/layout/vList2"/>
    <dgm:cxn modelId="{58A99E02-41AE-44DA-9B0F-FFFECEF9C52D}" type="presParOf" srcId="{E0172E3E-F5A8-4BA2-A131-2B8ABFA8C1AB}" destId="{3450C0F1-69E3-441A-9EE4-058A871561D7}" srcOrd="6" destOrd="0" presId="urn:microsoft.com/office/officeart/2005/8/layout/vList2"/>
    <dgm:cxn modelId="{6EB0A049-7D8C-42BF-9FB1-0907BC2345A4}" type="presParOf" srcId="{E0172E3E-F5A8-4BA2-A131-2B8ABFA8C1AB}" destId="{6B34F064-078E-4BF1-93B7-883B467084CA}" srcOrd="7"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EFF156-0FF6-4767-A159-2AD13A0B964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hr-HR"/>
        </a:p>
      </dgm:t>
    </dgm:pt>
    <dgm:pt modelId="{A23F3007-E066-47C5-88C4-3B1011CEEBF6}">
      <dgm:prSet/>
      <dgm:spPr/>
      <dgm:t>
        <a:bodyPr/>
        <a:lstStyle/>
        <a:p>
          <a:pPr algn="ctr" rtl="0"/>
          <a:r>
            <a:rPr lang="hr-HR" b="1" dirty="0" err="1" smtClean="0"/>
            <a:t>NISpVU</a:t>
          </a:r>
          <a:r>
            <a:rPr lang="hr-HR" b="1" dirty="0" smtClean="0"/>
            <a:t> </a:t>
          </a:r>
          <a:endParaRPr lang="hr-HR" dirty="0"/>
        </a:p>
      </dgm:t>
    </dgm:pt>
    <dgm:pt modelId="{CCF1CB0F-DE97-44F4-B4EB-A4E02420D1BC}" type="parTrans" cxnId="{19601C34-8CF9-438C-AE92-2467B93A4042}">
      <dgm:prSet/>
      <dgm:spPr/>
      <dgm:t>
        <a:bodyPr/>
        <a:lstStyle/>
        <a:p>
          <a:endParaRPr lang="hr-HR"/>
        </a:p>
      </dgm:t>
    </dgm:pt>
    <dgm:pt modelId="{CFB22F43-CF70-4927-8081-DE2B01C6B2E1}" type="sibTrans" cxnId="{19601C34-8CF9-438C-AE92-2467B93A4042}">
      <dgm:prSet/>
      <dgm:spPr/>
      <dgm:t>
        <a:bodyPr/>
        <a:lstStyle/>
        <a:p>
          <a:endParaRPr lang="hr-HR"/>
        </a:p>
      </dgm:t>
    </dgm:pt>
    <dgm:pt modelId="{FA8A20D4-F0AE-4436-BEF7-173C341CA7B3}" type="pres">
      <dgm:prSet presAssocID="{CAEFF156-0FF6-4767-A159-2AD13A0B9642}" presName="linear" presStyleCnt="0">
        <dgm:presLayoutVars>
          <dgm:animLvl val="lvl"/>
          <dgm:resizeHandles val="exact"/>
        </dgm:presLayoutVars>
      </dgm:prSet>
      <dgm:spPr/>
      <dgm:t>
        <a:bodyPr/>
        <a:lstStyle/>
        <a:p>
          <a:endParaRPr lang="hr-HR"/>
        </a:p>
      </dgm:t>
    </dgm:pt>
    <dgm:pt modelId="{6A960E87-99C0-4FA2-B793-8F0190F23907}" type="pres">
      <dgm:prSet presAssocID="{A23F3007-E066-47C5-88C4-3B1011CEEBF6}" presName="parentText" presStyleLbl="node1" presStyleIdx="0" presStyleCnt="1">
        <dgm:presLayoutVars>
          <dgm:chMax val="0"/>
          <dgm:bulletEnabled val="1"/>
        </dgm:presLayoutVars>
      </dgm:prSet>
      <dgm:spPr/>
      <dgm:t>
        <a:bodyPr/>
        <a:lstStyle/>
        <a:p>
          <a:endParaRPr lang="hr-HR"/>
        </a:p>
      </dgm:t>
    </dgm:pt>
  </dgm:ptLst>
  <dgm:cxnLst>
    <dgm:cxn modelId="{19601C34-8CF9-438C-AE92-2467B93A4042}" srcId="{CAEFF156-0FF6-4767-A159-2AD13A0B9642}" destId="{A23F3007-E066-47C5-88C4-3B1011CEEBF6}" srcOrd="0" destOrd="0" parTransId="{CCF1CB0F-DE97-44F4-B4EB-A4E02420D1BC}" sibTransId="{CFB22F43-CF70-4927-8081-DE2B01C6B2E1}"/>
    <dgm:cxn modelId="{80645118-B46E-40FE-920F-594E4BEB0DC8}" type="presOf" srcId="{A23F3007-E066-47C5-88C4-3B1011CEEBF6}" destId="{6A960E87-99C0-4FA2-B793-8F0190F23907}" srcOrd="0" destOrd="0" presId="urn:microsoft.com/office/officeart/2005/8/layout/vList2"/>
    <dgm:cxn modelId="{91D58DC0-E713-4CDA-8983-0840F08AEFAC}" type="presOf" srcId="{CAEFF156-0FF6-4767-A159-2AD13A0B9642}" destId="{FA8A20D4-F0AE-4436-BEF7-173C341CA7B3}" srcOrd="0" destOrd="0" presId="urn:microsoft.com/office/officeart/2005/8/layout/vList2"/>
    <dgm:cxn modelId="{6B07443D-7B3E-4A1A-9795-8F583E3793AF}" type="presParOf" srcId="{FA8A20D4-F0AE-4436-BEF7-173C341CA7B3}" destId="{6A960E87-99C0-4FA2-B793-8F0190F2390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ED97D2-69B1-49C5-899A-3CA5D88CD2C4}">
      <dsp:nvSpPr>
        <dsp:cNvPr id="0" name=""/>
        <dsp:cNvSpPr/>
      </dsp:nvSpPr>
      <dsp:spPr>
        <a:xfrm>
          <a:off x="0" y="28789"/>
          <a:ext cx="7771576" cy="1418094"/>
        </a:xfrm>
        <a:prstGeom prst="roundRect">
          <a:avLst/>
        </a:prstGeom>
        <a:solidFill>
          <a:schemeClr val="l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hr-HR" sz="3900" b="1" kern="1200"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xmlns:r="http://schemas.openxmlformats.org/officeDocument/2006/relationships" r:id="rId1"/>
            </a:rPr>
            <a:t>www.ncvvo.hr</a:t>
          </a:r>
          <a:r>
            <a:rPr lang="hr-HR" sz="3900" b="1" kern="1200"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hr-HR" sz="3900" kern="1200" baseline="0" dirty="0" smtClean="0"/>
            <a:t>(Nacionalni centar)</a:t>
          </a:r>
          <a:endParaRPr lang="hr-HR" sz="3900" kern="1200" dirty="0"/>
        </a:p>
      </dsp:txBody>
      <dsp:txXfrm>
        <a:off x="69226" y="98015"/>
        <a:ext cx="7633124" cy="1279642"/>
      </dsp:txXfrm>
    </dsp:sp>
    <dsp:sp modelId="{0B3DB076-33F2-4C94-B50A-8FB3CB79E42C}">
      <dsp:nvSpPr>
        <dsp:cNvPr id="0" name=""/>
        <dsp:cNvSpPr/>
      </dsp:nvSpPr>
      <dsp:spPr>
        <a:xfrm>
          <a:off x="0" y="1559204"/>
          <a:ext cx="7771576" cy="1418094"/>
        </a:xfrm>
        <a:prstGeom prst="roundRect">
          <a:avLst/>
        </a:prstGeom>
        <a:solidFill>
          <a:schemeClr val="l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hr-HR" sz="3900" b="1" kern="1200"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xmlns:r="http://schemas.openxmlformats.org/officeDocument/2006/relationships" r:id="rId2"/>
            </a:rPr>
            <a:t>www.postani-student.hr</a:t>
          </a:r>
          <a:r>
            <a:rPr lang="hr-HR" sz="3900" b="1" kern="1200"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hr-HR" sz="3900" kern="1200" baseline="0" dirty="0" smtClean="0"/>
            <a:t>(</a:t>
          </a:r>
          <a:r>
            <a:rPr lang="hr-HR" sz="3900" kern="1200" baseline="0" dirty="0" err="1" smtClean="0"/>
            <a:t>NISvPU</a:t>
          </a:r>
          <a:r>
            <a:rPr lang="hr-HR" sz="3900" kern="1200" baseline="0" dirty="0" smtClean="0"/>
            <a:t>)</a:t>
          </a:r>
          <a:endParaRPr lang="hr-HR" sz="3900" kern="1200" dirty="0"/>
        </a:p>
      </dsp:txBody>
      <dsp:txXfrm>
        <a:off x="69226" y="1628430"/>
        <a:ext cx="7633124" cy="1279642"/>
      </dsp:txXfrm>
    </dsp:sp>
    <dsp:sp modelId="{3BA8312E-85E7-4C0B-8E9F-80CA546A2443}">
      <dsp:nvSpPr>
        <dsp:cNvPr id="0" name=""/>
        <dsp:cNvSpPr/>
      </dsp:nvSpPr>
      <dsp:spPr>
        <a:xfrm>
          <a:off x="0" y="3089619"/>
          <a:ext cx="7771576" cy="1418094"/>
        </a:xfrm>
        <a:prstGeom prst="roundRect">
          <a:avLst/>
        </a:prstGeom>
        <a:solidFill>
          <a:schemeClr val="lt1">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hr-HR" sz="3900" b="1" kern="1200"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hlinkClick xmlns:r="http://schemas.openxmlformats.org/officeDocument/2006/relationships" r:id="rId3"/>
            </a:rPr>
            <a:t>www.studij.hr</a:t>
          </a:r>
          <a:r>
            <a:rPr lang="hr-HR" sz="3900" kern="1200" baseline="0" dirty="0" smtClean="0">
              <a:solidFill>
                <a:schemeClr val="tx1"/>
              </a:solidFill>
            </a:rPr>
            <a:t> </a:t>
          </a:r>
          <a:r>
            <a:rPr lang="hr-HR" sz="3900" kern="1200" baseline="0" dirty="0" smtClean="0"/>
            <a:t>(Središnji prijavni ured)</a:t>
          </a:r>
          <a:endParaRPr lang="hr-HR" sz="3900" kern="1200" dirty="0"/>
        </a:p>
      </dsp:txBody>
      <dsp:txXfrm>
        <a:off x="69226" y="3158845"/>
        <a:ext cx="7633124" cy="1279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FA0F6-CE7F-4EE5-AE88-8AA091BF973B}">
      <dsp:nvSpPr>
        <dsp:cNvPr id="0" name=""/>
        <dsp:cNvSpPr/>
      </dsp:nvSpPr>
      <dsp:spPr>
        <a:xfrm>
          <a:off x="0" y="0"/>
          <a:ext cx="3816424" cy="13951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hr-HR" sz="4000" kern="1200" baseline="0" dirty="0" smtClean="0"/>
            <a:t>Završetak gimnazije</a:t>
          </a:r>
          <a:endParaRPr lang="hr-HR" sz="4000" kern="1200" dirty="0"/>
        </a:p>
      </dsp:txBody>
      <dsp:txXfrm>
        <a:off x="68103" y="68103"/>
        <a:ext cx="3680218" cy="1258894"/>
      </dsp:txXfrm>
    </dsp:sp>
    <dsp:sp modelId="{7016CE57-5A67-4FC3-B541-EC9E71473C2B}">
      <dsp:nvSpPr>
        <dsp:cNvPr id="0" name=""/>
        <dsp:cNvSpPr/>
      </dsp:nvSpPr>
      <dsp:spPr>
        <a:xfrm>
          <a:off x="0" y="1395343"/>
          <a:ext cx="3816424" cy="270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171" tIns="38100" rIns="213360" bIns="38100" numCol="1" spcCol="1270" anchor="t" anchorCtr="0">
          <a:noAutofit/>
        </a:bodyPr>
        <a:lstStyle/>
        <a:p>
          <a:pPr marL="285750" lvl="1" indent="-285750" algn="l" defTabSz="1333500" rtl="0">
            <a:lnSpc>
              <a:spcPct val="90000"/>
            </a:lnSpc>
            <a:spcBef>
              <a:spcPct val="0"/>
            </a:spcBef>
            <a:spcAft>
              <a:spcPct val="20000"/>
            </a:spcAft>
            <a:buChar char="••"/>
          </a:pPr>
          <a:r>
            <a:rPr lang="hr-HR" sz="3000" kern="1200" baseline="0" dirty="0" smtClean="0"/>
            <a:t>Položiti obavezne ispite</a:t>
          </a:r>
          <a:endParaRPr lang="hr-HR" sz="3000" kern="1200" dirty="0"/>
        </a:p>
        <a:p>
          <a:pPr marL="571500" lvl="2" indent="-285750" algn="l" defTabSz="1333500" rtl="0">
            <a:lnSpc>
              <a:spcPct val="90000"/>
            </a:lnSpc>
            <a:spcBef>
              <a:spcPct val="0"/>
            </a:spcBef>
            <a:spcAft>
              <a:spcPct val="20000"/>
            </a:spcAft>
            <a:buChar char="••"/>
          </a:pPr>
          <a:r>
            <a:rPr lang="hr-HR" sz="3000" kern="1200" dirty="0" smtClean="0"/>
            <a:t>Hrvatski jezik</a:t>
          </a:r>
          <a:endParaRPr lang="hr-HR" sz="3000" kern="1200" dirty="0"/>
        </a:p>
        <a:p>
          <a:pPr marL="571500" lvl="2" indent="-285750" algn="l" defTabSz="1333500" rtl="0">
            <a:lnSpc>
              <a:spcPct val="90000"/>
            </a:lnSpc>
            <a:spcBef>
              <a:spcPct val="0"/>
            </a:spcBef>
            <a:spcAft>
              <a:spcPct val="20000"/>
            </a:spcAft>
            <a:buChar char="••"/>
          </a:pPr>
          <a:r>
            <a:rPr lang="hr-HR" sz="3000" kern="1200" dirty="0" smtClean="0"/>
            <a:t>Matematika</a:t>
          </a:r>
          <a:endParaRPr lang="hr-HR" sz="3000" kern="1200" dirty="0"/>
        </a:p>
        <a:p>
          <a:pPr marL="571500" lvl="2" indent="-285750" algn="l" defTabSz="1333500" rtl="0">
            <a:lnSpc>
              <a:spcPct val="90000"/>
            </a:lnSpc>
            <a:spcBef>
              <a:spcPct val="0"/>
            </a:spcBef>
            <a:spcAft>
              <a:spcPct val="20000"/>
            </a:spcAft>
            <a:buChar char="••"/>
          </a:pPr>
          <a:r>
            <a:rPr lang="hr-HR" sz="3000" kern="1200" dirty="0" smtClean="0"/>
            <a:t>Strani jezik</a:t>
          </a:r>
          <a:endParaRPr lang="hr-HR" sz="3000" kern="1200" dirty="0"/>
        </a:p>
      </dsp:txBody>
      <dsp:txXfrm>
        <a:off x="0" y="1395343"/>
        <a:ext cx="3816424" cy="27088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A5E5C-0A0D-48A0-9A27-FC30EF5B5AE6}">
      <dsp:nvSpPr>
        <dsp:cNvPr id="0" name=""/>
        <dsp:cNvSpPr/>
      </dsp:nvSpPr>
      <dsp:spPr>
        <a:xfrm>
          <a:off x="0" y="0"/>
          <a:ext cx="3775086" cy="14927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rtl="0">
            <a:lnSpc>
              <a:spcPct val="90000"/>
            </a:lnSpc>
            <a:spcBef>
              <a:spcPct val="0"/>
            </a:spcBef>
            <a:spcAft>
              <a:spcPct val="35000"/>
            </a:spcAft>
          </a:pPr>
          <a:r>
            <a:rPr lang="hr-HR" sz="4100" kern="1200" baseline="0" dirty="0" smtClean="0"/>
            <a:t>Upis na fakultet</a:t>
          </a:r>
          <a:endParaRPr lang="hr-HR" sz="4100" kern="1200" dirty="0"/>
        </a:p>
      </dsp:txBody>
      <dsp:txXfrm>
        <a:off x="72872" y="72872"/>
        <a:ext cx="3629342" cy="1347036"/>
      </dsp:txXfrm>
    </dsp:sp>
    <dsp:sp modelId="{EA9FDF47-80EA-41F4-B892-CAE0A6A2C8A2}">
      <dsp:nvSpPr>
        <dsp:cNvPr id="0" name=""/>
        <dsp:cNvSpPr/>
      </dsp:nvSpPr>
      <dsp:spPr>
        <a:xfrm>
          <a:off x="0" y="1558100"/>
          <a:ext cx="3775086" cy="28410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859" tIns="52070" rIns="291592" bIns="52070" numCol="1" spcCol="1270" anchor="t" anchorCtr="0">
          <a:noAutofit/>
        </a:bodyPr>
        <a:lstStyle/>
        <a:p>
          <a:pPr marL="285750" lvl="1" indent="-285750" algn="l" defTabSz="1422400" rtl="0">
            <a:lnSpc>
              <a:spcPct val="90000"/>
            </a:lnSpc>
            <a:spcBef>
              <a:spcPct val="0"/>
            </a:spcBef>
            <a:spcAft>
              <a:spcPct val="20000"/>
            </a:spcAft>
            <a:buChar char="••"/>
          </a:pPr>
          <a:r>
            <a:rPr lang="hr-HR" sz="3200" kern="1200" baseline="0" dirty="0" smtClean="0"/>
            <a:t>Položiti određene izborne ispite, ako se traže</a:t>
          </a:r>
          <a:endParaRPr lang="hr-HR" sz="3200" kern="1200" dirty="0"/>
        </a:p>
        <a:p>
          <a:pPr marL="285750" lvl="1" indent="-285750" algn="l" defTabSz="1422400" rtl="0">
            <a:lnSpc>
              <a:spcPct val="90000"/>
            </a:lnSpc>
            <a:spcBef>
              <a:spcPct val="0"/>
            </a:spcBef>
            <a:spcAft>
              <a:spcPct val="20000"/>
            </a:spcAft>
            <a:buChar char="••"/>
          </a:pPr>
          <a:r>
            <a:rPr lang="hr-HR" sz="3200" kern="1200" dirty="0" smtClean="0"/>
            <a:t>Položiti prijemni ispit, ako se traži</a:t>
          </a:r>
          <a:endParaRPr lang="hr-HR" sz="3200" kern="1200" dirty="0"/>
        </a:p>
      </dsp:txBody>
      <dsp:txXfrm>
        <a:off x="0" y="1558100"/>
        <a:ext cx="3775086" cy="28410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9A67B-92D4-498E-964A-36F607CDF187}">
      <dsp:nvSpPr>
        <dsp:cNvPr id="0" name=""/>
        <dsp:cNvSpPr/>
      </dsp:nvSpPr>
      <dsp:spPr>
        <a:xfrm>
          <a:off x="4039531" y="905751"/>
          <a:ext cx="1893305" cy="461669"/>
        </a:xfrm>
        <a:custGeom>
          <a:avLst/>
          <a:gdLst/>
          <a:ahLst/>
          <a:cxnLst/>
          <a:rect l="0" t="0" r="0" b="0"/>
          <a:pathLst>
            <a:path>
              <a:moveTo>
                <a:pt x="0" y="0"/>
              </a:moveTo>
              <a:lnTo>
                <a:pt x="0" y="273653"/>
              </a:lnTo>
              <a:lnTo>
                <a:pt x="1893305" y="273653"/>
              </a:lnTo>
              <a:lnTo>
                <a:pt x="1893305" y="46166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1B03B-D7E0-4863-81D6-9031FAC91F8A}">
      <dsp:nvSpPr>
        <dsp:cNvPr id="0" name=""/>
        <dsp:cNvSpPr/>
      </dsp:nvSpPr>
      <dsp:spPr>
        <a:xfrm>
          <a:off x="2140227" y="905751"/>
          <a:ext cx="1899304" cy="467945"/>
        </a:xfrm>
        <a:custGeom>
          <a:avLst/>
          <a:gdLst/>
          <a:ahLst/>
          <a:cxnLst/>
          <a:rect l="0" t="0" r="0" b="0"/>
          <a:pathLst>
            <a:path>
              <a:moveTo>
                <a:pt x="1899304" y="0"/>
              </a:moveTo>
              <a:lnTo>
                <a:pt x="1899304" y="279929"/>
              </a:lnTo>
              <a:lnTo>
                <a:pt x="0" y="279929"/>
              </a:lnTo>
              <a:lnTo>
                <a:pt x="0" y="4679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059ACD-FE3E-440C-9698-76FDABA1CA86}">
      <dsp:nvSpPr>
        <dsp:cNvPr id="0" name=""/>
        <dsp:cNvSpPr/>
      </dsp:nvSpPr>
      <dsp:spPr>
        <a:xfrm>
          <a:off x="1510408" y="10435"/>
          <a:ext cx="5058246" cy="8953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hr-HR" sz="2400" kern="1200" baseline="0" dirty="0" smtClean="0"/>
            <a:t>Obvezatni ispiti državne mature mogu se polagati na dvjema razinama: </a:t>
          </a:r>
          <a:endParaRPr lang="hr-HR" sz="2400" kern="1200" dirty="0"/>
        </a:p>
      </dsp:txBody>
      <dsp:txXfrm>
        <a:off x="1510408" y="10435"/>
        <a:ext cx="5058246" cy="895315"/>
      </dsp:txXfrm>
    </dsp:sp>
    <dsp:sp modelId="{25B62A1C-05CC-44D0-8E8A-EC348F333049}">
      <dsp:nvSpPr>
        <dsp:cNvPr id="0" name=""/>
        <dsp:cNvSpPr/>
      </dsp:nvSpPr>
      <dsp:spPr>
        <a:xfrm>
          <a:off x="226508" y="1373696"/>
          <a:ext cx="3827438" cy="8953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hr-HR" sz="2400" kern="1200" baseline="0" dirty="0" smtClean="0"/>
            <a:t>višoj razini (A)</a:t>
          </a:r>
          <a:endParaRPr lang="hr-HR" sz="2400" kern="1200" dirty="0"/>
        </a:p>
      </dsp:txBody>
      <dsp:txXfrm>
        <a:off x="226508" y="1373696"/>
        <a:ext cx="3827438" cy="895315"/>
      </dsp:txXfrm>
    </dsp:sp>
    <dsp:sp modelId="{2F9C536D-2828-4A93-8253-27D9CCE6D7FC}">
      <dsp:nvSpPr>
        <dsp:cNvPr id="0" name=""/>
        <dsp:cNvSpPr/>
      </dsp:nvSpPr>
      <dsp:spPr>
        <a:xfrm>
          <a:off x="4153684" y="1367420"/>
          <a:ext cx="3558306" cy="89531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hr-HR" sz="2000" kern="1200" baseline="0" dirty="0" smtClean="0"/>
            <a:t>osnovnoj razini (B).</a:t>
          </a:r>
          <a:endParaRPr lang="hr-HR" sz="2000" kern="1200" dirty="0"/>
        </a:p>
      </dsp:txBody>
      <dsp:txXfrm>
        <a:off x="4153684" y="1367420"/>
        <a:ext cx="3558306" cy="8953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6B45A-0FE1-4CA7-8459-CFD3713611F3}">
      <dsp:nvSpPr>
        <dsp:cNvPr id="0" name=""/>
        <dsp:cNvSpPr/>
      </dsp:nvSpPr>
      <dsp:spPr>
        <a:xfrm>
          <a:off x="0" y="70573"/>
          <a:ext cx="7990656"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hr-HR" sz="3100" kern="1200" baseline="0" smtClean="0"/>
            <a:t>Ljetni rok</a:t>
          </a:r>
          <a:endParaRPr lang="hr-HR" sz="3100" kern="1200"/>
        </a:p>
      </dsp:txBody>
      <dsp:txXfrm>
        <a:off x="34526" y="105099"/>
        <a:ext cx="7921604" cy="638212"/>
      </dsp:txXfrm>
    </dsp:sp>
    <dsp:sp modelId="{D9CADCE2-40B8-452E-BA13-788985882D6A}">
      <dsp:nvSpPr>
        <dsp:cNvPr id="0" name=""/>
        <dsp:cNvSpPr/>
      </dsp:nvSpPr>
      <dsp:spPr>
        <a:xfrm>
          <a:off x="0" y="777838"/>
          <a:ext cx="7990656"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03"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hr-HR" sz="2400" kern="1200" baseline="0" dirty="0" smtClean="0"/>
            <a:t>učenici koji završe 4.razred 20.05.2014.</a:t>
          </a:r>
          <a:endParaRPr lang="hr-HR" sz="2400" kern="1200" dirty="0"/>
        </a:p>
      </dsp:txBody>
      <dsp:txXfrm>
        <a:off x="0" y="777838"/>
        <a:ext cx="7990656" cy="513360"/>
      </dsp:txXfrm>
    </dsp:sp>
    <dsp:sp modelId="{CB4A244F-4511-4EFD-9FF7-6E31BE55E18E}">
      <dsp:nvSpPr>
        <dsp:cNvPr id="0" name=""/>
        <dsp:cNvSpPr/>
      </dsp:nvSpPr>
      <dsp:spPr>
        <a:xfrm>
          <a:off x="0" y="1291198"/>
          <a:ext cx="7990656" cy="7072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hr-HR" sz="3100" kern="1200" baseline="0" smtClean="0"/>
            <a:t>Jesenski rok</a:t>
          </a:r>
          <a:endParaRPr lang="hr-HR" sz="3100" kern="1200"/>
        </a:p>
      </dsp:txBody>
      <dsp:txXfrm>
        <a:off x="34526" y="1325724"/>
        <a:ext cx="7921604" cy="638212"/>
      </dsp:txXfrm>
    </dsp:sp>
    <dsp:sp modelId="{9E24E166-BA5E-4B89-BF35-08719F2CE5E7}">
      <dsp:nvSpPr>
        <dsp:cNvPr id="0" name=""/>
        <dsp:cNvSpPr/>
      </dsp:nvSpPr>
      <dsp:spPr>
        <a:xfrm>
          <a:off x="0" y="1998463"/>
          <a:ext cx="7990656" cy="2021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703"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hr-HR" sz="2400" kern="1200" baseline="0" smtClean="0"/>
            <a:t>učenici koji </a:t>
          </a:r>
          <a:r>
            <a:rPr lang="hr-HR" sz="2400" b="1" kern="1200" baseline="0" smtClean="0"/>
            <a:t>ne završe </a:t>
          </a:r>
          <a:r>
            <a:rPr lang="hr-HR" sz="2400" kern="1200" baseline="0" smtClean="0"/>
            <a:t>4.razred 20.05.2014</a:t>
          </a:r>
          <a:endParaRPr lang="hr-HR" sz="2400" kern="1200"/>
        </a:p>
        <a:p>
          <a:pPr marL="228600" lvl="1" indent="-228600" algn="l" defTabSz="1066800" rtl="0">
            <a:lnSpc>
              <a:spcPct val="90000"/>
            </a:lnSpc>
            <a:spcBef>
              <a:spcPct val="0"/>
            </a:spcBef>
            <a:spcAft>
              <a:spcPct val="20000"/>
            </a:spcAft>
            <a:buChar char="••"/>
          </a:pPr>
          <a:r>
            <a:rPr lang="hr-HR" sz="2400" kern="1200" baseline="0" dirty="0" smtClean="0"/>
            <a:t>učenici koji </a:t>
          </a:r>
          <a:r>
            <a:rPr lang="hr-HR" sz="2400" b="1" kern="1200" baseline="0" dirty="0" smtClean="0"/>
            <a:t>ne polože </a:t>
          </a:r>
          <a:r>
            <a:rPr lang="hr-HR" sz="2400" kern="1200" baseline="0" dirty="0" smtClean="0"/>
            <a:t>sve obavezne predmete DM u ljetnom roku</a:t>
          </a:r>
          <a:endParaRPr lang="hr-HR" sz="2400" kern="1200" dirty="0"/>
        </a:p>
        <a:p>
          <a:pPr marL="228600" lvl="1" indent="-228600" algn="l" defTabSz="1066800" rtl="0">
            <a:lnSpc>
              <a:spcPct val="90000"/>
            </a:lnSpc>
            <a:spcBef>
              <a:spcPct val="0"/>
            </a:spcBef>
            <a:spcAft>
              <a:spcPct val="20000"/>
            </a:spcAft>
            <a:buChar char="••"/>
          </a:pPr>
          <a:r>
            <a:rPr lang="hr-HR" sz="2400" kern="1200" baseline="0" dirty="0" smtClean="0"/>
            <a:t>učenici koji polože sve obavezne predmete dm u ljetnom roku, ali </a:t>
          </a:r>
          <a:r>
            <a:rPr lang="hr-HR" sz="2400" b="1" kern="1200" baseline="0" dirty="0" smtClean="0"/>
            <a:t>ne upišu </a:t>
          </a:r>
          <a:r>
            <a:rPr lang="hr-HR" sz="2400" kern="1200" baseline="0" dirty="0" smtClean="0"/>
            <a:t>fakultet u ljetnom roku i žele popravljati ocjene</a:t>
          </a:r>
          <a:endParaRPr lang="hr-HR" sz="2400" kern="1200" dirty="0"/>
        </a:p>
      </dsp:txBody>
      <dsp:txXfrm>
        <a:off x="0" y="1998463"/>
        <a:ext cx="7990656" cy="2021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BD6F0-60B9-4A61-A2DA-571159701E6B}">
      <dsp:nvSpPr>
        <dsp:cNvPr id="0" name=""/>
        <dsp:cNvSpPr/>
      </dsp:nvSpPr>
      <dsp:spPr>
        <a:xfrm>
          <a:off x="0" y="19832"/>
          <a:ext cx="7772870"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baseline="0" smtClean="0"/>
            <a:t>Prijave ispita za ljetni rok: </a:t>
          </a:r>
          <a:endParaRPr lang="hr-HR" sz="2400" kern="1200"/>
        </a:p>
      </dsp:txBody>
      <dsp:txXfrm>
        <a:off x="26730" y="46562"/>
        <a:ext cx="7719410" cy="494099"/>
      </dsp:txXfrm>
    </dsp:sp>
    <dsp:sp modelId="{6C094960-E845-4EE0-B9B4-341EE927506A}">
      <dsp:nvSpPr>
        <dsp:cNvPr id="0" name=""/>
        <dsp:cNvSpPr/>
      </dsp:nvSpPr>
      <dsp:spPr>
        <a:xfrm>
          <a:off x="0" y="567392"/>
          <a:ext cx="777287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8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hr-HR" sz="1900" kern="1200" baseline="0" smtClean="0"/>
            <a:t>Od 01.prosinca 2014. do 02.veljače 2015. u 12:00</a:t>
          </a:r>
          <a:endParaRPr lang="hr-HR" sz="1900" kern="1200"/>
        </a:p>
      </dsp:txBody>
      <dsp:txXfrm>
        <a:off x="0" y="567392"/>
        <a:ext cx="7772870" cy="397440"/>
      </dsp:txXfrm>
    </dsp:sp>
    <dsp:sp modelId="{64132E78-FB1A-4958-B478-06529B0A003D}">
      <dsp:nvSpPr>
        <dsp:cNvPr id="0" name=""/>
        <dsp:cNvSpPr/>
      </dsp:nvSpPr>
      <dsp:spPr>
        <a:xfrm>
          <a:off x="0" y="964832"/>
          <a:ext cx="7772870"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baseline="0" smtClean="0"/>
            <a:t>Prijave studijskih programa:</a:t>
          </a:r>
          <a:endParaRPr lang="hr-HR" sz="2400" kern="1200"/>
        </a:p>
      </dsp:txBody>
      <dsp:txXfrm>
        <a:off x="26730" y="991562"/>
        <a:ext cx="7719410" cy="494099"/>
      </dsp:txXfrm>
    </dsp:sp>
    <dsp:sp modelId="{05F8F309-066B-4F5D-B3CE-8D95F41008B9}">
      <dsp:nvSpPr>
        <dsp:cNvPr id="0" name=""/>
        <dsp:cNvSpPr/>
      </dsp:nvSpPr>
      <dsp:spPr>
        <a:xfrm>
          <a:off x="0" y="1512391"/>
          <a:ext cx="777287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8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hr-HR" sz="1900" kern="1200" baseline="0" smtClean="0"/>
            <a:t>Od 07.siječnja 2015. do 20.07.2015.</a:t>
          </a:r>
          <a:endParaRPr lang="hr-HR" sz="1900" kern="1200"/>
        </a:p>
        <a:p>
          <a:pPr marL="342900" lvl="2" indent="-171450" algn="l" defTabSz="844550" rtl="0">
            <a:lnSpc>
              <a:spcPct val="90000"/>
            </a:lnSpc>
            <a:spcBef>
              <a:spcPct val="0"/>
            </a:spcBef>
            <a:spcAft>
              <a:spcPct val="20000"/>
            </a:spcAft>
            <a:buChar char="••"/>
          </a:pPr>
          <a:r>
            <a:rPr lang="hr-HR" sz="1900" kern="1200" baseline="0" smtClean="0"/>
            <a:t>(osim ako sveučilište nema prijemni ispit, tada je raniji rok prijave)</a:t>
          </a:r>
          <a:endParaRPr lang="hr-HR" sz="1900" kern="1200"/>
        </a:p>
      </dsp:txBody>
      <dsp:txXfrm>
        <a:off x="0" y="1512391"/>
        <a:ext cx="7772870" cy="596160"/>
      </dsp:txXfrm>
    </dsp:sp>
    <dsp:sp modelId="{6F6E83A6-D2BA-4787-A877-9D14841CCA3F}">
      <dsp:nvSpPr>
        <dsp:cNvPr id="0" name=""/>
        <dsp:cNvSpPr/>
      </dsp:nvSpPr>
      <dsp:spPr>
        <a:xfrm>
          <a:off x="0" y="2108552"/>
          <a:ext cx="7772870"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baseline="0" smtClean="0"/>
            <a:t>Polaganje ispita u ljetnom roku:</a:t>
          </a:r>
          <a:endParaRPr lang="hr-HR" sz="2400" kern="1200"/>
        </a:p>
      </dsp:txBody>
      <dsp:txXfrm>
        <a:off x="26730" y="2135282"/>
        <a:ext cx="7719410" cy="494099"/>
      </dsp:txXfrm>
    </dsp:sp>
    <dsp:sp modelId="{3C96D86F-0FC7-40CD-A1F1-703B35B4288F}">
      <dsp:nvSpPr>
        <dsp:cNvPr id="0" name=""/>
        <dsp:cNvSpPr/>
      </dsp:nvSpPr>
      <dsp:spPr>
        <a:xfrm>
          <a:off x="0" y="2656111"/>
          <a:ext cx="777287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8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hr-HR" sz="1900" kern="1200" baseline="0" smtClean="0"/>
            <a:t>Od 05.lipnja 2015. do 30.lipnja 2015.</a:t>
          </a:r>
          <a:endParaRPr lang="hr-HR" sz="1900" kern="1200"/>
        </a:p>
      </dsp:txBody>
      <dsp:txXfrm>
        <a:off x="0" y="2656111"/>
        <a:ext cx="7772870" cy="397440"/>
      </dsp:txXfrm>
    </dsp:sp>
    <dsp:sp modelId="{3450C0F1-69E3-441A-9EE4-058A871561D7}">
      <dsp:nvSpPr>
        <dsp:cNvPr id="0" name=""/>
        <dsp:cNvSpPr/>
      </dsp:nvSpPr>
      <dsp:spPr>
        <a:xfrm>
          <a:off x="0" y="3053552"/>
          <a:ext cx="7772870" cy="54755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baseline="0" smtClean="0"/>
            <a:t>Polaganje ispita u jesenskom roku:</a:t>
          </a:r>
          <a:endParaRPr lang="hr-HR" sz="2400" kern="1200"/>
        </a:p>
      </dsp:txBody>
      <dsp:txXfrm>
        <a:off x="26730" y="3080282"/>
        <a:ext cx="7719410" cy="494099"/>
      </dsp:txXfrm>
    </dsp:sp>
    <dsp:sp modelId="{6B34F064-078E-4BF1-93B7-883B467084CA}">
      <dsp:nvSpPr>
        <dsp:cNvPr id="0" name=""/>
        <dsp:cNvSpPr/>
      </dsp:nvSpPr>
      <dsp:spPr>
        <a:xfrm>
          <a:off x="0" y="3601112"/>
          <a:ext cx="7772870"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89"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hr-HR" sz="1900" kern="1200" baseline="0" smtClean="0"/>
            <a:t>Od 26.kolovoza 2015. do 11.rujna 2015.</a:t>
          </a:r>
          <a:endParaRPr lang="hr-HR" sz="1900" kern="1200"/>
        </a:p>
      </dsp:txBody>
      <dsp:txXfrm>
        <a:off x="0" y="3601112"/>
        <a:ext cx="7772870" cy="397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60E87-99C0-4FA2-B793-8F0190F23907}">
      <dsp:nvSpPr>
        <dsp:cNvPr id="0" name=""/>
        <dsp:cNvSpPr/>
      </dsp:nvSpPr>
      <dsp:spPr>
        <a:xfrm>
          <a:off x="0" y="1328"/>
          <a:ext cx="3790950" cy="11863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hr-HR" sz="5200" b="1" kern="1200" dirty="0" err="1" smtClean="0"/>
            <a:t>NISpVU</a:t>
          </a:r>
          <a:r>
            <a:rPr lang="hr-HR" sz="5200" b="1" kern="1200" dirty="0" smtClean="0"/>
            <a:t> </a:t>
          </a:r>
          <a:endParaRPr lang="hr-HR" sz="5200" kern="1200" dirty="0"/>
        </a:p>
      </dsp:txBody>
      <dsp:txXfrm>
        <a:off x="57914" y="59242"/>
        <a:ext cx="3675122" cy="10705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hr-HR" smtClean="0"/>
              <a:t>Uredite stil naslova matrice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32187742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29650069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166803945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hr-HR" smtClean="0"/>
              <a:t>Uredite stil naslova matrice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5BFCA5-E068-44B6-B907-D041EC51AA85}" type="slidenum">
              <a:rPr lang="hr-HR" smtClean="0"/>
              <a:pPr/>
              <a:t>‹#›</a:t>
            </a:fld>
            <a:endParaRPr lang="hr-H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4119858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hr-HR" smtClean="0"/>
              <a:t>Uredite stil naslova matrice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7218955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hr-HR" smtClean="0"/>
              <a:t>Uredite stil naslova matrice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265729017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hr-HR" smtClean="0"/>
              <a:t>Uredite stil naslova matrice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26833686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13329464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hr-HR" smtClean="0"/>
              <a:t>Uredite stil naslova matrice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1625269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3926880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hr-HR" smtClean="0"/>
              <a:t>Uredite stil naslova matrice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3357450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hr-HR" smtClean="0"/>
              <a:t>Uredite stil naslova matrice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1216759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hr-HR" smtClean="0"/>
              <a:t>Uredite stil naslova matrice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2" name="Content Placeholder 3"/>
          <p:cNvSpPr>
            <a:spLocks noGrp="1"/>
          </p:cNvSpPr>
          <p:nvPr>
            <p:ph sz="quarter" idx="13"/>
          </p:nvPr>
        </p:nvSpPr>
        <p:spPr>
          <a:xfrm>
            <a:off x="685331" y="3051013"/>
            <a:ext cx="3829520" cy="274018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13" name="Content Placeholder 5"/>
          <p:cNvSpPr>
            <a:spLocks noGrp="1"/>
          </p:cNvSpPr>
          <p:nvPr>
            <p:ph sz="quarter" idx="14"/>
          </p:nvPr>
        </p:nvSpPr>
        <p:spPr>
          <a:xfrm>
            <a:off x="4629150" y="3051013"/>
            <a:ext cx="3829051" cy="2740187"/>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20677515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10184135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5409178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hr-HR" smtClean="0"/>
              <a:t>Uredite stil naslova matrice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21339124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smtClean="0"/>
              <a:t>Uredite stilove teksta matrice</a:t>
            </a:r>
          </a:p>
        </p:txBody>
      </p:sp>
      <p:sp>
        <p:nvSpPr>
          <p:cNvPr id="5" name="Date Placeholder 4"/>
          <p:cNvSpPr>
            <a:spLocks noGrp="1"/>
          </p:cNvSpPr>
          <p:nvPr>
            <p:ph type="dt" sz="half" idx="10"/>
          </p:nvPr>
        </p:nvSpPr>
        <p:spPr/>
        <p:txBody>
          <a:bodyPr/>
          <a:lstStyle/>
          <a:p>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3898930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xmlns=""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hr-H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hr-H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05BFCA5-E068-44B6-B907-D041EC51AA85}" type="slidenum">
              <a:rPr lang="hr-HR" smtClean="0"/>
              <a:pPr/>
              <a:t>‹#›</a:t>
            </a:fld>
            <a:endParaRPr lang="hr-HR"/>
          </a:p>
        </p:txBody>
      </p:sp>
    </p:spTree>
    <p:extLst>
      <p:ext uri="{BB962C8B-B14F-4D97-AF65-F5344CB8AC3E}">
        <p14:creationId xmlns:p14="http://schemas.microsoft.com/office/powerpoint/2010/main" xmlns="" val="29963994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pull dir="u"/>
  </p:transition>
  <p:timing>
    <p:tnLst>
      <p:par>
        <p:cTn id="1" dur="indefinite" restart="never" nodeType="tmRoot"/>
      </p:par>
    </p:tnLst>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postani-student.hr/" TargetMode="Externa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6.wmf"/><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openxmlformats.org/officeDocument/2006/relationships/diagramData" Target="../diagrams/data3.xml"/><Relationship Id="rId11" Type="http://schemas.microsoft.com/office/2007/relationships/diagramDrawing" Target="../diagrams/drawing3.xml"/><Relationship Id="rId5" Type="http://schemas.openxmlformats.org/officeDocument/2006/relationships/diagramColors" Target="../diagrams/colors2.xml"/><Relationship Id="rId10" Type="http://schemas.microsoft.com/office/2007/relationships/diagramDrawing" Target="../diagrams/drawing2.xml"/><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mojamatura.net/webinari" TargetMode="External"/><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7.xml"/><Relationship Id="rId7" Type="http://schemas.openxmlformats.org/officeDocument/2006/relationships/image" Target="../media/image7.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83568" y="116632"/>
            <a:ext cx="7773338" cy="945935"/>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hr-HR" sz="4400" dirty="0" smtClean="0">
                <a:effectLst>
                  <a:outerShdw blurRad="38100" dist="38100" dir="2700000" algn="tl">
                    <a:srgbClr val="000000">
                      <a:alpha val="43137"/>
                    </a:srgbClr>
                  </a:outerShdw>
                </a:effectLst>
              </a:rPr>
              <a:t>Državna matura</a:t>
            </a:r>
            <a:endParaRPr lang="hr-HR" sz="4400" dirty="0">
              <a:effectLst>
                <a:outerShdw blurRad="38100" dist="38100" dir="2700000" algn="tl">
                  <a:srgbClr val="000000">
                    <a:alpha val="43137"/>
                  </a:srgbClr>
                </a:outerShdw>
              </a:effectLst>
            </a:endParaRPr>
          </a:p>
        </p:txBody>
      </p:sp>
      <p:graphicFrame>
        <p:nvGraphicFramePr>
          <p:cNvPr id="7" name="Rezervirano mjesto sadržaja 6"/>
          <p:cNvGraphicFramePr>
            <a:graphicFrameLocks noGrp="1"/>
          </p:cNvGraphicFramePr>
          <p:nvPr>
            <p:ph sz="quarter" idx="13"/>
            <p:extLst>
              <p:ext uri="{D42A27DB-BD31-4B8C-83A1-F6EECF244321}">
                <p14:modId xmlns:p14="http://schemas.microsoft.com/office/powerpoint/2010/main" xmlns="" val="749307989"/>
              </p:ext>
            </p:extLst>
          </p:nvPr>
        </p:nvGraphicFramePr>
        <p:xfrm>
          <a:off x="571472" y="1643050"/>
          <a:ext cx="820020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515797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0034" y="1142984"/>
            <a:ext cx="8110653" cy="5715016"/>
          </a:xfrm>
          <a:prstGeom prst="rect">
            <a:avLst/>
          </a:prstGeom>
          <a:noFill/>
          <a:ln w="9525">
            <a:noFill/>
            <a:miter lim="800000"/>
            <a:headEnd/>
            <a:tailEnd/>
          </a:ln>
          <a:effectLst/>
        </p:spPr>
      </p:pic>
      <p:sp>
        <p:nvSpPr>
          <p:cNvPr id="80901" name="Rectangle 5"/>
          <p:cNvSpPr>
            <a:spLocks noChangeArrowheads="1"/>
          </p:cNvSpPr>
          <p:nvPr/>
        </p:nvSpPr>
        <p:spPr bwMode="auto">
          <a:xfrm>
            <a:off x="5857884" y="3857628"/>
            <a:ext cx="1728192" cy="285752"/>
          </a:xfrm>
          <a:prstGeom prst="rect">
            <a:avLst/>
          </a:prstGeom>
          <a:noFill/>
          <a:ln w="57150">
            <a:solidFill>
              <a:srgbClr val="FF0000"/>
            </a:solidFill>
            <a:miter lim="800000"/>
            <a:headEnd/>
            <a:tailEnd/>
          </a:ln>
          <a:effectLst/>
        </p:spPr>
        <p:txBody>
          <a:bodyPr wrap="none" anchor="ctr"/>
          <a:lstStyle/>
          <a:p>
            <a:endParaRPr lang="hr-HR"/>
          </a:p>
        </p:txBody>
      </p:sp>
      <p:sp>
        <p:nvSpPr>
          <p:cNvPr id="80903" name="AutoShape 7"/>
          <p:cNvSpPr>
            <a:spLocks noChangeArrowheads="1"/>
          </p:cNvSpPr>
          <p:nvPr/>
        </p:nvSpPr>
        <p:spPr bwMode="auto">
          <a:xfrm rot="7878114">
            <a:off x="7739530" y="4114764"/>
            <a:ext cx="504825" cy="863600"/>
          </a:xfrm>
          <a:prstGeom prst="downArrow">
            <a:avLst>
              <a:gd name="adj1" fmla="val 50000"/>
              <a:gd name="adj2" fmla="val 42767"/>
            </a:avLst>
          </a:prstGeom>
          <a:solidFill>
            <a:schemeClr val="bg1"/>
          </a:solidFill>
          <a:ln w="28575">
            <a:solidFill>
              <a:srgbClr val="FF0000"/>
            </a:solidFill>
            <a:miter lim="800000"/>
            <a:headEnd/>
            <a:tailEnd/>
          </a:ln>
          <a:effectLst/>
        </p:spPr>
        <p:txBody>
          <a:bodyPr wrap="none" anchor="ctr"/>
          <a:lstStyle/>
          <a:p>
            <a:endParaRPr lang="hr-HR"/>
          </a:p>
        </p:txBody>
      </p:sp>
      <p:pic>
        <p:nvPicPr>
          <p:cNvPr id="80904" name="Picture 8" descr="0351007"/>
          <p:cNvPicPr>
            <a:picLocks noChangeAspect="1" noChangeArrowheads="1"/>
          </p:cNvPicPr>
          <p:nvPr/>
        </p:nvPicPr>
        <p:blipFill>
          <a:blip r:embed="rId3" cstate="print">
            <a:clrChange>
              <a:clrFrom>
                <a:srgbClr val="FFFFFF"/>
              </a:clrFrom>
              <a:clrTo>
                <a:srgbClr val="FFFFFF">
                  <a:alpha val="0"/>
                </a:srgbClr>
              </a:clrTo>
            </a:clrChange>
          </a:blip>
          <a:srcRect l="10193" r="15625"/>
          <a:stretch>
            <a:fillRect/>
          </a:stretch>
        </p:blipFill>
        <p:spPr bwMode="auto">
          <a:xfrm>
            <a:off x="5286380" y="3000372"/>
            <a:ext cx="935038" cy="849313"/>
          </a:xfrm>
          <a:prstGeom prst="rect">
            <a:avLst/>
          </a:prstGeom>
          <a:noFill/>
        </p:spPr>
      </p:pic>
      <p:sp>
        <p:nvSpPr>
          <p:cNvPr id="8"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wipe(left)">
                                      <p:cBhvr>
                                        <p:cTn id="7" dur="1000"/>
                                        <p:tgtEl>
                                          <p:spTgt spid="80901"/>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80904"/>
                                        </p:tgtEl>
                                        <p:attrNameLst>
                                          <p:attrName>style.visibility</p:attrName>
                                        </p:attrNameLst>
                                      </p:cBhvr>
                                      <p:to>
                                        <p:strVal val="visible"/>
                                      </p:to>
                                    </p:set>
                                    <p:animEffect transition="in" filter="circle(out)">
                                      <p:cBhvr>
                                        <p:cTn id="11" dur="500"/>
                                        <p:tgtEl>
                                          <p:spTgt spid="8090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0903"/>
                                        </p:tgtEl>
                                        <p:attrNameLst>
                                          <p:attrName>style.visibility</p:attrName>
                                        </p:attrNameLst>
                                      </p:cBhvr>
                                      <p:to>
                                        <p:strVal val="visible"/>
                                      </p:to>
                                    </p:set>
                                    <p:animEffect transition="in" filter="wipe(down)">
                                      <p:cBhvr>
                                        <p:cTn id="16"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103432" name="Oval 8"/>
          <p:cNvSpPr>
            <a:spLocks noChangeArrowheads="1"/>
          </p:cNvSpPr>
          <p:nvPr/>
        </p:nvSpPr>
        <p:spPr bwMode="auto">
          <a:xfrm>
            <a:off x="6948488" y="2636838"/>
            <a:ext cx="1079500" cy="1079500"/>
          </a:xfrm>
          <a:prstGeom prst="ellipse">
            <a:avLst/>
          </a:prstGeom>
          <a:solidFill>
            <a:schemeClr val="bg1"/>
          </a:solidFill>
          <a:ln w="19050">
            <a:solidFill>
              <a:schemeClr val="tx1"/>
            </a:solidFill>
            <a:round/>
            <a:headEnd/>
            <a:tailEnd/>
          </a:ln>
          <a:effectLst/>
        </p:spPr>
        <p:txBody>
          <a:bodyPr wrap="none" anchor="ctr"/>
          <a:lstStyle/>
          <a:p>
            <a:pPr algn="ctr"/>
            <a:r>
              <a:rPr lang="hr-HR" sz="4400" b="1" dirty="0">
                <a:solidFill>
                  <a:srgbClr val="0033CC"/>
                </a:solidFill>
                <a:effectLst>
                  <a:outerShdw blurRad="38100" dist="38100" dir="2700000" algn="tl">
                    <a:srgbClr val="C0C0C0"/>
                  </a:outerShdw>
                </a:effectLst>
              </a:rPr>
              <a:t>1.</a:t>
            </a:r>
          </a:p>
        </p:txBody>
      </p:sp>
      <p:pic>
        <p:nvPicPr>
          <p:cNvPr id="103431" name="Picture 7" descr="0351007"/>
          <p:cNvPicPr>
            <a:picLocks noChangeAspect="1" noChangeArrowheads="1"/>
          </p:cNvPicPr>
          <p:nvPr/>
        </p:nvPicPr>
        <p:blipFill>
          <a:blip r:embed="rId3" cstate="print">
            <a:clrChange>
              <a:clrFrom>
                <a:srgbClr val="FFFFFF"/>
              </a:clrFrom>
              <a:clrTo>
                <a:srgbClr val="FFFFFF">
                  <a:alpha val="0"/>
                </a:srgbClr>
              </a:clrTo>
            </a:clrChange>
          </a:blip>
          <a:srcRect l="10193" r="15625"/>
          <a:stretch>
            <a:fillRect/>
          </a:stretch>
        </p:blipFill>
        <p:spPr bwMode="auto">
          <a:xfrm>
            <a:off x="7019925" y="4005263"/>
            <a:ext cx="935038" cy="849312"/>
          </a:xfrm>
          <a:prstGeom prst="rect">
            <a:avLst/>
          </a:prstGeom>
          <a:noFill/>
        </p:spPr>
      </p:pic>
      <p:sp>
        <p:nvSpPr>
          <p:cNvPr id="103429" name="Rectangle 5"/>
          <p:cNvSpPr>
            <a:spLocks noChangeArrowheads="1"/>
          </p:cNvSpPr>
          <p:nvPr/>
        </p:nvSpPr>
        <p:spPr bwMode="auto">
          <a:xfrm>
            <a:off x="2928926" y="3357562"/>
            <a:ext cx="3714776" cy="1432372"/>
          </a:xfrm>
          <a:prstGeom prst="rect">
            <a:avLst/>
          </a:prstGeom>
          <a:noFill/>
          <a:ln w="76200">
            <a:solidFill>
              <a:srgbClr val="FF0000"/>
            </a:solidFill>
            <a:miter lim="800000"/>
            <a:headEnd/>
            <a:tailEnd/>
          </a:ln>
          <a:effectLst/>
        </p:spPr>
        <p:txBody>
          <a:bodyPr wrap="none" anchor="ctr"/>
          <a:lstStyle/>
          <a:p>
            <a:endParaRPr lang="hr-HR"/>
          </a:p>
        </p:txBody>
      </p:sp>
      <p:sp>
        <p:nvSpPr>
          <p:cNvPr id="103430" name="AutoShape 6"/>
          <p:cNvSpPr>
            <a:spLocks noChangeArrowheads="1"/>
          </p:cNvSpPr>
          <p:nvPr/>
        </p:nvSpPr>
        <p:spPr bwMode="auto">
          <a:xfrm rot="9043737">
            <a:off x="6568211" y="5089511"/>
            <a:ext cx="360363" cy="822325"/>
          </a:xfrm>
          <a:prstGeom prst="downArrow">
            <a:avLst>
              <a:gd name="adj1" fmla="val 20472"/>
              <a:gd name="adj2" fmla="val 84442"/>
            </a:avLst>
          </a:prstGeom>
          <a:solidFill>
            <a:schemeClr val="bg1"/>
          </a:solidFill>
          <a:ln w="28575">
            <a:solidFill>
              <a:srgbClr val="FF0000"/>
            </a:solidFill>
            <a:miter lim="800000"/>
            <a:headEnd/>
            <a:tailEnd/>
          </a:ln>
          <a:effectLst/>
        </p:spPr>
        <p:txBody>
          <a:bodyPr wrap="none" anchor="ctr"/>
          <a:lstStyle/>
          <a:p>
            <a:endParaRPr lang="hr-HR"/>
          </a:p>
        </p:txBody>
      </p:sp>
      <p:sp>
        <p:nvSpPr>
          <p:cNvPr id="9" name="Naslov 5"/>
          <p:cNvSpPr txBox="1">
            <a:spLocks/>
          </p:cNvSpPr>
          <p:nvPr/>
        </p:nvSpPr>
        <p:spPr>
          <a:xfrm>
            <a:off x="0" y="428604"/>
            <a:ext cx="6528112" cy="705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3432"/>
                                        </p:tgtEl>
                                        <p:attrNameLst>
                                          <p:attrName>style.visibility</p:attrName>
                                        </p:attrNameLst>
                                      </p:cBhvr>
                                      <p:to>
                                        <p:strVal val="visible"/>
                                      </p:to>
                                    </p:set>
                                    <p:animEffect transition="in" filter="wedge">
                                      <p:cBhvr>
                                        <p:cTn id="7" dur="1000"/>
                                        <p:tgtEl>
                                          <p:spTgt spid="103432"/>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103431"/>
                                        </p:tgtEl>
                                        <p:attrNameLst>
                                          <p:attrName>style.visibility</p:attrName>
                                        </p:attrNameLst>
                                      </p:cBhvr>
                                      <p:to>
                                        <p:strVal val="visible"/>
                                      </p:to>
                                    </p:set>
                                    <p:animEffect transition="in" filter="circle(out)">
                                      <p:cBhvr>
                                        <p:cTn id="11" dur="500"/>
                                        <p:tgtEl>
                                          <p:spTgt spid="1034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3430"/>
                                        </p:tgtEl>
                                        <p:attrNameLst>
                                          <p:attrName>style.visibility</p:attrName>
                                        </p:attrNameLst>
                                      </p:cBhvr>
                                      <p:to>
                                        <p:strVal val="visible"/>
                                      </p:to>
                                    </p:set>
                                    <p:animEffect transition="in" filter="wipe(down)">
                                      <p:cBhvr>
                                        <p:cTn id="16" dur="500"/>
                                        <p:tgtEl>
                                          <p:spTgt spid="103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2" grpId="0" animBg="1"/>
      <p:bldP spid="1034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ChangeArrowheads="1"/>
          </p:cNvSpPr>
          <p:nvPr/>
        </p:nvSpPr>
        <p:spPr bwMode="auto">
          <a:xfrm>
            <a:off x="683568" y="1234695"/>
            <a:ext cx="7920879" cy="5170646"/>
          </a:xfrm>
          <a:prstGeom prst="rect">
            <a:avLst/>
          </a:prstGeom>
          <a:solidFill>
            <a:schemeClr val="bg1"/>
          </a:solidFill>
          <a:ln w="28575">
            <a:solidFill>
              <a:schemeClr val="bg2"/>
            </a:solidFill>
            <a:miter lim="800000"/>
            <a:headEnd/>
            <a:tailEnd/>
          </a:ln>
          <a:effectLst/>
        </p:spPr>
        <p:txBody>
          <a:bodyPr wrap="square">
            <a:spAutoFit/>
          </a:bodyPr>
          <a:lstStyle/>
          <a:p>
            <a:r>
              <a:rPr lang="hr-HR" sz="3000" dirty="0" smtClean="0"/>
              <a:t>Prva prijava </a:t>
            </a:r>
            <a:r>
              <a:rPr lang="hr-HR" sz="3000" dirty="0"/>
              <a:t>u sustav </a:t>
            </a:r>
            <a:r>
              <a:rPr lang="hr-HR" sz="3000" dirty="0" smtClean="0">
                <a:effectLst>
                  <a:outerShdw blurRad="38100" dist="38100" dir="2700000" algn="tl">
                    <a:srgbClr val="000000">
                      <a:alpha val="43137"/>
                    </a:srgbClr>
                  </a:outerShdw>
                </a:effectLst>
                <a:hlinkClick r:id="rId2"/>
              </a:rPr>
              <a:t>www.postani-student.hr</a:t>
            </a:r>
            <a:r>
              <a:rPr lang="hr-HR" sz="3000" dirty="0" smtClean="0"/>
              <a:t>:</a:t>
            </a:r>
          </a:p>
          <a:p>
            <a:endParaRPr lang="hr-HR" sz="3000" dirty="0" smtClean="0"/>
          </a:p>
          <a:p>
            <a:pPr marL="457200" indent="-457200">
              <a:buFont typeface="Arial" panose="020B0604020202020204" pitchFamily="34" charset="0"/>
              <a:buChar char="•"/>
            </a:pPr>
            <a:r>
              <a:rPr lang="hr-HR" sz="3000" dirty="0"/>
              <a:t>u</a:t>
            </a:r>
            <a:r>
              <a:rPr lang="hr-HR" sz="3000" dirty="0" smtClean="0"/>
              <a:t>pisati CARNET- </a:t>
            </a:r>
            <a:r>
              <a:rPr lang="hr-HR" sz="3000" dirty="0" err="1" smtClean="0"/>
              <a:t>ov</a:t>
            </a:r>
            <a:r>
              <a:rPr lang="hr-HR" sz="3000" dirty="0" smtClean="0"/>
              <a:t> elektronički identitet </a:t>
            </a:r>
            <a:r>
              <a:rPr lang="hr-HR" sz="3000" dirty="0"/>
              <a:t>(</a:t>
            </a:r>
            <a:r>
              <a:rPr lang="hr-HR" sz="3000" dirty="0" smtClean="0"/>
              <a:t>korisnička oznaka </a:t>
            </a:r>
            <a:r>
              <a:rPr lang="hr-HR" sz="3000" dirty="0"/>
              <a:t>i </a:t>
            </a:r>
            <a:r>
              <a:rPr lang="hr-HR" sz="3000" dirty="0" smtClean="0"/>
              <a:t>lozinka) </a:t>
            </a:r>
          </a:p>
          <a:p>
            <a:pPr marL="457200" indent="-457200">
              <a:buFont typeface="Arial" panose="020B0604020202020204" pitchFamily="34" charset="0"/>
              <a:buChar char="•"/>
            </a:pPr>
            <a:endParaRPr lang="hr-HR" sz="3000" dirty="0" smtClean="0"/>
          </a:p>
          <a:p>
            <a:pPr marL="457200" indent="-457200">
              <a:buFont typeface="Arial" panose="020B0604020202020204" pitchFamily="34" charset="0"/>
              <a:buChar char="•"/>
            </a:pPr>
            <a:r>
              <a:rPr lang="hr-HR" sz="3000" dirty="0" smtClean="0"/>
              <a:t>treba </a:t>
            </a:r>
            <a:r>
              <a:rPr lang="hr-HR" sz="3000" dirty="0"/>
              <a:t>unijeti </a:t>
            </a:r>
            <a:r>
              <a:rPr lang="hr-HR" sz="3000" b="1" dirty="0" smtClean="0">
                <a:effectLst>
                  <a:outerShdw blurRad="38100" dist="38100" dir="2700000" algn="tl">
                    <a:srgbClr val="C0C0C0"/>
                  </a:outerShdw>
                </a:effectLst>
              </a:rPr>
              <a:t>broj </a:t>
            </a:r>
            <a:r>
              <a:rPr lang="hr-HR" sz="3000" b="1" dirty="0">
                <a:effectLst>
                  <a:outerShdw blurRad="38100" dist="38100" dir="2700000" algn="tl">
                    <a:srgbClr val="C0C0C0"/>
                  </a:outerShdw>
                </a:effectLst>
              </a:rPr>
              <a:t>mobilnoga </a:t>
            </a:r>
            <a:r>
              <a:rPr lang="hr-HR" sz="3000" b="1" dirty="0" smtClean="0">
                <a:effectLst>
                  <a:outerShdw blurRad="38100" dist="38100" dir="2700000" algn="tl">
                    <a:srgbClr val="C0C0C0"/>
                  </a:outerShdw>
                </a:effectLst>
              </a:rPr>
              <a:t>telefona </a:t>
            </a:r>
            <a:r>
              <a:rPr lang="hr-HR" sz="3000" dirty="0" smtClean="0"/>
              <a:t>(jedan </a:t>
            </a:r>
            <a:r>
              <a:rPr lang="hr-HR" sz="3000" dirty="0"/>
              <a:t>broj - jedan kandidat) na koji želi </a:t>
            </a:r>
            <a:r>
              <a:rPr lang="hr-HR" sz="3000" b="1" dirty="0"/>
              <a:t>SMS-om</a:t>
            </a:r>
            <a:r>
              <a:rPr lang="hr-HR" sz="3000" dirty="0"/>
              <a:t> primiti </a:t>
            </a:r>
            <a:r>
              <a:rPr lang="hr-HR" sz="3000" b="1" dirty="0">
                <a:effectLst>
                  <a:outerShdw blurRad="38100" dist="38100" dir="2700000" algn="tl">
                    <a:srgbClr val="C0C0C0"/>
                  </a:outerShdw>
                </a:effectLst>
              </a:rPr>
              <a:t>PIN</a:t>
            </a:r>
            <a:r>
              <a:rPr lang="hr-HR" sz="3000" dirty="0"/>
              <a:t> i </a:t>
            </a:r>
            <a:r>
              <a:rPr lang="hr-HR" sz="3000" b="1" dirty="0" smtClean="0">
                <a:effectLst>
                  <a:outerShdw blurRad="38100" dist="38100" dir="2700000" algn="tl">
                    <a:srgbClr val="C0C0C0"/>
                  </a:outerShdw>
                </a:effectLst>
              </a:rPr>
              <a:t>TAN</a:t>
            </a:r>
            <a:endParaRPr lang="hr-HR" sz="3000" dirty="0" smtClean="0"/>
          </a:p>
          <a:p>
            <a:endParaRPr lang="hr-HR" sz="3000" dirty="0"/>
          </a:p>
          <a:p>
            <a:endParaRPr lang="hr-HR" sz="3000" dirty="0"/>
          </a:p>
          <a:p>
            <a:endParaRPr lang="hr-HR" sz="3000" dirty="0"/>
          </a:p>
        </p:txBody>
      </p:sp>
      <p:pic>
        <p:nvPicPr>
          <p:cNvPr id="101383" name="Picture 7" descr="0351007"/>
          <p:cNvPicPr>
            <a:picLocks noChangeAspect="1" noChangeArrowheads="1"/>
          </p:cNvPicPr>
          <p:nvPr/>
        </p:nvPicPr>
        <p:blipFill>
          <a:blip r:embed="rId3" cstate="print">
            <a:clrChange>
              <a:clrFrom>
                <a:srgbClr val="FFFFFF"/>
              </a:clrFrom>
              <a:clrTo>
                <a:srgbClr val="FFFFFF">
                  <a:alpha val="0"/>
                </a:srgbClr>
              </a:clrTo>
            </a:clrChange>
          </a:blip>
          <a:srcRect l="10193" r="15625"/>
          <a:stretch>
            <a:fillRect/>
          </a:stretch>
        </p:blipFill>
        <p:spPr bwMode="auto">
          <a:xfrm>
            <a:off x="0" y="1556792"/>
            <a:ext cx="935037" cy="849312"/>
          </a:xfrm>
          <a:prstGeom prst="rect">
            <a:avLst/>
          </a:prstGeom>
          <a:noFill/>
        </p:spPr>
      </p:pic>
      <p:sp>
        <p:nvSpPr>
          <p:cNvPr id="8"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pic>
        <p:nvPicPr>
          <p:cNvPr id="2" name="Slika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55295" y="4509120"/>
            <a:ext cx="2134228" cy="1781324"/>
          </a:xfrm>
          <a:prstGeom prst="rect">
            <a:avLst/>
          </a:prstGeom>
        </p:spPr>
      </p:pic>
    </p:spTree>
    <p:extLst>
      <p:ext uri="{BB962C8B-B14F-4D97-AF65-F5344CB8AC3E}">
        <p14:creationId xmlns:p14="http://schemas.microsoft.com/office/powerpoint/2010/main" xmlns="" val="2181715255"/>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circle(out)">
                                      <p:cBhvr>
                                        <p:cTn id="7" dur="500"/>
                                        <p:tgtEl>
                                          <p:spTgt spid="1013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wipe(up)">
                                      <p:cBhvr>
                                        <p:cTn id="12" dur="1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ChangeArrowheads="1"/>
          </p:cNvSpPr>
          <p:nvPr/>
        </p:nvSpPr>
        <p:spPr bwMode="auto">
          <a:xfrm>
            <a:off x="683568" y="1234695"/>
            <a:ext cx="7920879" cy="4708981"/>
          </a:xfrm>
          <a:prstGeom prst="rect">
            <a:avLst/>
          </a:prstGeom>
          <a:solidFill>
            <a:schemeClr val="bg1"/>
          </a:solidFill>
          <a:ln w="28575">
            <a:solidFill>
              <a:schemeClr val="bg2"/>
            </a:solidFill>
            <a:miter lim="800000"/>
            <a:headEnd/>
            <a:tailEnd/>
          </a:ln>
          <a:effectLst/>
        </p:spPr>
        <p:txBody>
          <a:bodyPr wrap="square">
            <a:spAutoFit/>
          </a:bodyPr>
          <a:lstStyle/>
          <a:p>
            <a:endParaRPr lang="hr-HR" sz="3000" dirty="0" smtClean="0"/>
          </a:p>
          <a:p>
            <a:pPr marL="457200" indent="-457200">
              <a:buFont typeface="Arial" panose="020B0604020202020204" pitchFamily="34" charset="0"/>
              <a:buChar char="•"/>
            </a:pPr>
            <a:r>
              <a:rPr lang="hr-HR" sz="3000" dirty="0" smtClean="0"/>
              <a:t>učenik može </a:t>
            </a:r>
            <a:r>
              <a:rPr lang="hr-HR" sz="3000" dirty="0"/>
              <a:t>zatražiti slanje PIN-a i TAN-a svome </a:t>
            </a:r>
            <a:r>
              <a:rPr lang="hr-HR" sz="3000" dirty="0" smtClean="0"/>
              <a:t>ispitnom koordinatoru</a:t>
            </a:r>
          </a:p>
          <a:p>
            <a:pPr marL="457200" indent="-457200">
              <a:buFont typeface="Arial" panose="020B0604020202020204" pitchFamily="34" charset="0"/>
              <a:buChar char="•"/>
            </a:pPr>
            <a:endParaRPr lang="hr-HR" sz="3000" dirty="0" smtClean="0"/>
          </a:p>
          <a:p>
            <a:pPr marL="457200" indent="-457200">
              <a:buFont typeface="Arial" panose="020B0604020202020204" pitchFamily="34" charset="0"/>
              <a:buChar char="•"/>
            </a:pPr>
            <a:r>
              <a:rPr lang="hr-HR" sz="3000" dirty="0" smtClean="0"/>
              <a:t>ispitni koordinator će dostaviti PIN i TAN učeniku</a:t>
            </a:r>
            <a:endParaRPr lang="hr-HR" sz="3000" dirty="0"/>
          </a:p>
          <a:p>
            <a:pPr marL="457200" indent="-457200">
              <a:buFont typeface="Arial" panose="020B0604020202020204" pitchFamily="34" charset="0"/>
              <a:buChar char="•"/>
            </a:pPr>
            <a:endParaRPr lang="hr-HR" sz="3000" dirty="0" smtClean="0"/>
          </a:p>
          <a:p>
            <a:endParaRPr lang="hr-HR" sz="3000" dirty="0"/>
          </a:p>
          <a:p>
            <a:endParaRPr lang="hr-HR" sz="3000" dirty="0" smtClean="0"/>
          </a:p>
          <a:p>
            <a:endParaRPr lang="hr-HR" sz="3000" dirty="0"/>
          </a:p>
        </p:txBody>
      </p:sp>
      <p:pic>
        <p:nvPicPr>
          <p:cNvPr id="101383" name="Picture 7" descr="0351007"/>
          <p:cNvPicPr>
            <a:picLocks noChangeAspect="1" noChangeArrowheads="1"/>
          </p:cNvPicPr>
          <p:nvPr/>
        </p:nvPicPr>
        <p:blipFill>
          <a:blip r:embed="rId2" cstate="print">
            <a:clrChange>
              <a:clrFrom>
                <a:srgbClr val="FFFFFF"/>
              </a:clrFrom>
              <a:clrTo>
                <a:srgbClr val="FFFFFF">
                  <a:alpha val="0"/>
                </a:srgbClr>
              </a:clrTo>
            </a:clrChange>
          </a:blip>
          <a:srcRect l="10193" r="15625"/>
          <a:stretch>
            <a:fillRect/>
          </a:stretch>
        </p:blipFill>
        <p:spPr bwMode="auto">
          <a:xfrm>
            <a:off x="0" y="1556792"/>
            <a:ext cx="935037" cy="849312"/>
          </a:xfrm>
          <a:prstGeom prst="rect">
            <a:avLst/>
          </a:prstGeom>
          <a:noFill/>
        </p:spPr>
      </p:pic>
      <p:sp>
        <p:nvSpPr>
          <p:cNvPr id="8"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pic>
        <p:nvPicPr>
          <p:cNvPr id="2" name="Slika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040" y="3861048"/>
            <a:ext cx="2134228" cy="1781324"/>
          </a:xfrm>
          <a:prstGeom prst="rect">
            <a:avLst/>
          </a:prstGeom>
        </p:spPr>
      </p:pic>
    </p:spTree>
    <p:extLst>
      <p:ext uri="{BB962C8B-B14F-4D97-AF65-F5344CB8AC3E}">
        <p14:creationId xmlns:p14="http://schemas.microsoft.com/office/powerpoint/2010/main" xmlns="" val="1302956781"/>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circle(out)">
                                      <p:cBhvr>
                                        <p:cTn id="7" dur="500"/>
                                        <p:tgtEl>
                                          <p:spTgt spid="1013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wipe(up)">
                                      <p:cBhvr>
                                        <p:cTn id="12" dur="1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ChangeArrowheads="1"/>
          </p:cNvSpPr>
          <p:nvPr/>
        </p:nvSpPr>
        <p:spPr bwMode="auto">
          <a:xfrm>
            <a:off x="683568" y="1234695"/>
            <a:ext cx="7920879" cy="4893647"/>
          </a:xfrm>
          <a:prstGeom prst="rect">
            <a:avLst/>
          </a:prstGeom>
          <a:solidFill>
            <a:schemeClr val="bg1"/>
          </a:solidFill>
          <a:ln w="28575">
            <a:solidFill>
              <a:schemeClr val="bg2"/>
            </a:solidFill>
            <a:miter lim="800000"/>
            <a:headEnd/>
            <a:tailEnd/>
          </a:ln>
          <a:effectLst/>
        </p:spPr>
        <p:txBody>
          <a:bodyPr wrap="square">
            <a:spAutoFit/>
          </a:bodyPr>
          <a:lstStyle/>
          <a:p>
            <a:endParaRPr lang="hr-HR" sz="3000" dirty="0" smtClean="0"/>
          </a:p>
          <a:p>
            <a:pPr marL="457200" indent="-457200">
              <a:buFont typeface="Arial" panose="020B0604020202020204" pitchFamily="34" charset="0"/>
              <a:buChar char="•"/>
            </a:pPr>
            <a:r>
              <a:rPr lang="hr-HR" sz="3200" dirty="0" smtClean="0"/>
              <a:t>ako </a:t>
            </a:r>
            <a:r>
              <a:rPr lang="hr-HR" sz="3200" dirty="0"/>
              <a:t>izgubi PIN ili TAN, </a:t>
            </a:r>
            <a:r>
              <a:rPr lang="hr-HR" sz="3200" dirty="0" smtClean="0"/>
              <a:t>učenik </a:t>
            </a:r>
            <a:r>
              <a:rPr lang="hr-HR" sz="3200" dirty="0"/>
              <a:t>može, </a:t>
            </a:r>
            <a:r>
              <a:rPr lang="hr-HR" sz="3200" dirty="0" smtClean="0"/>
              <a:t>na </a:t>
            </a:r>
            <a:r>
              <a:rPr lang="hr-HR" sz="3200" dirty="0" smtClean="0">
                <a:solidFill>
                  <a:srgbClr val="92D050"/>
                </a:solidFill>
              </a:rPr>
              <a:t>www.postani-student.hr</a:t>
            </a:r>
            <a:r>
              <a:rPr lang="hr-HR" sz="3200" dirty="0" smtClean="0"/>
              <a:t> </a:t>
            </a:r>
            <a:r>
              <a:rPr lang="hr-HR" sz="3200" dirty="0"/>
              <a:t>sa svojom korisničkom oznakom i lozinkom, zatražiti </a:t>
            </a:r>
            <a:r>
              <a:rPr lang="hr-HR" sz="3200" dirty="0" smtClean="0"/>
              <a:t>ponovno </a:t>
            </a:r>
            <a:r>
              <a:rPr lang="hr-HR" sz="3200" dirty="0"/>
              <a:t>izdavanje </a:t>
            </a:r>
            <a:r>
              <a:rPr lang="hr-HR" sz="3200" u="sng" dirty="0"/>
              <a:t>isključivo na broj mobilnoga telefona </a:t>
            </a:r>
            <a:r>
              <a:rPr lang="hr-HR" sz="3200" dirty="0"/>
              <a:t>već </a:t>
            </a:r>
            <a:r>
              <a:rPr lang="hr-HR" sz="3200" dirty="0" smtClean="0"/>
              <a:t>zapisanog u sustavu</a:t>
            </a:r>
            <a:endParaRPr lang="hr-HR" sz="1100" dirty="0"/>
          </a:p>
          <a:p>
            <a:pPr marL="457200" indent="-457200">
              <a:buFont typeface="Arial" panose="020B0604020202020204" pitchFamily="34" charset="0"/>
              <a:buChar char="•"/>
            </a:pPr>
            <a:endParaRPr lang="hr-HR" sz="3000" dirty="0" smtClean="0"/>
          </a:p>
          <a:p>
            <a:pPr marL="457200" indent="-457200">
              <a:buFont typeface="Arial" panose="020B0604020202020204" pitchFamily="34" charset="0"/>
              <a:buChar char="•"/>
            </a:pPr>
            <a:endParaRPr lang="hr-HR" sz="3000" dirty="0" smtClean="0"/>
          </a:p>
          <a:p>
            <a:endParaRPr lang="hr-HR" sz="3000" dirty="0"/>
          </a:p>
        </p:txBody>
      </p:sp>
      <p:pic>
        <p:nvPicPr>
          <p:cNvPr id="101383" name="Picture 7" descr="0351007"/>
          <p:cNvPicPr>
            <a:picLocks noChangeAspect="1" noChangeArrowheads="1"/>
          </p:cNvPicPr>
          <p:nvPr/>
        </p:nvPicPr>
        <p:blipFill>
          <a:blip r:embed="rId2" cstate="print">
            <a:clrChange>
              <a:clrFrom>
                <a:srgbClr val="FFFFFF"/>
              </a:clrFrom>
              <a:clrTo>
                <a:srgbClr val="FFFFFF">
                  <a:alpha val="0"/>
                </a:srgbClr>
              </a:clrTo>
            </a:clrChange>
          </a:blip>
          <a:srcRect l="10193" r="15625"/>
          <a:stretch>
            <a:fillRect/>
          </a:stretch>
        </p:blipFill>
        <p:spPr bwMode="auto">
          <a:xfrm>
            <a:off x="0" y="1556792"/>
            <a:ext cx="935037" cy="849312"/>
          </a:xfrm>
          <a:prstGeom prst="rect">
            <a:avLst/>
          </a:prstGeom>
          <a:noFill/>
        </p:spPr>
      </p:pic>
      <p:sp>
        <p:nvSpPr>
          <p:cNvPr id="8"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pic>
        <p:nvPicPr>
          <p:cNvPr id="2" name="Slika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56176" y="4221088"/>
            <a:ext cx="2134228" cy="1781324"/>
          </a:xfrm>
          <a:prstGeom prst="rect">
            <a:avLst/>
          </a:prstGeom>
        </p:spPr>
      </p:pic>
    </p:spTree>
    <p:extLst>
      <p:ext uri="{BB962C8B-B14F-4D97-AF65-F5344CB8AC3E}">
        <p14:creationId xmlns:p14="http://schemas.microsoft.com/office/powerpoint/2010/main" xmlns="" val="3693362151"/>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circle(out)">
                                      <p:cBhvr>
                                        <p:cTn id="7" dur="500"/>
                                        <p:tgtEl>
                                          <p:spTgt spid="1013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wipe(up)">
                                      <p:cBhvr>
                                        <p:cTn id="12" dur="1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250825" y="4724400"/>
            <a:ext cx="8642350" cy="720725"/>
          </a:xfrm>
          <a:prstGeom prst="rect">
            <a:avLst/>
          </a:prstGeom>
          <a:solidFill>
            <a:schemeClr val="bg1"/>
          </a:solidFill>
          <a:ln w="9525">
            <a:solidFill>
              <a:schemeClr val="bg2"/>
            </a:solidFill>
            <a:miter lim="800000"/>
            <a:headEnd/>
            <a:tailEnd/>
          </a:ln>
          <a:effectLst/>
        </p:spPr>
        <p:txBody>
          <a:bodyPr wrap="none" anchor="ctr"/>
          <a:lstStyle/>
          <a:p>
            <a:pPr algn="ctr"/>
            <a:r>
              <a:rPr lang="hr-HR" sz="4000" b="1" dirty="0">
                <a:effectLst>
                  <a:outerShdw blurRad="38100" dist="38100" dir="2700000" algn="tl">
                    <a:srgbClr val="C0C0C0"/>
                  </a:outerShdw>
                </a:effectLst>
              </a:rPr>
              <a:t>       www. postani-</a:t>
            </a:r>
            <a:r>
              <a:rPr lang="hr-HR" sz="4000" b="1" dirty="0" err="1">
                <a:effectLst>
                  <a:outerShdw blurRad="38100" dist="38100" dir="2700000" algn="tl">
                    <a:srgbClr val="C0C0C0"/>
                  </a:outerShdw>
                </a:effectLst>
              </a:rPr>
              <a:t>student.hr</a:t>
            </a:r>
            <a:endParaRPr lang="hr-HR" sz="4000" b="1" dirty="0">
              <a:effectLst>
                <a:outerShdw blurRad="38100" dist="38100" dir="2700000" algn="tl">
                  <a:srgbClr val="C0C0C0"/>
                </a:outerShdw>
              </a:effectLst>
            </a:endParaRPr>
          </a:p>
        </p:txBody>
      </p:sp>
      <p:sp>
        <p:nvSpPr>
          <p:cNvPr id="104453" name="AutoShape 5"/>
          <p:cNvSpPr>
            <a:spLocks noChangeArrowheads="1"/>
          </p:cNvSpPr>
          <p:nvPr/>
        </p:nvSpPr>
        <p:spPr bwMode="auto">
          <a:xfrm rot="9043737">
            <a:off x="7667625" y="5229225"/>
            <a:ext cx="431800" cy="1296988"/>
          </a:xfrm>
          <a:prstGeom prst="downArrow">
            <a:avLst>
              <a:gd name="adj1" fmla="val 20472"/>
              <a:gd name="adj2" fmla="val 111150"/>
            </a:avLst>
          </a:prstGeom>
          <a:solidFill>
            <a:schemeClr val="bg1"/>
          </a:solidFill>
          <a:ln w="28575">
            <a:solidFill>
              <a:srgbClr val="FF0000"/>
            </a:solidFill>
            <a:miter lim="800000"/>
            <a:headEnd/>
            <a:tailEnd/>
          </a:ln>
          <a:effectLst/>
        </p:spPr>
        <p:txBody>
          <a:bodyPr wrap="none" anchor="ctr"/>
          <a:lstStyle/>
          <a:p>
            <a:endParaRPr lang="hr-HR"/>
          </a:p>
        </p:txBody>
      </p:sp>
      <p:pic>
        <p:nvPicPr>
          <p:cNvPr id="104456" name="Picture 8" descr="MP900401797[1]"/>
          <p:cNvPicPr>
            <a:picLocks noChangeAspect="1" noChangeArrowheads="1"/>
          </p:cNvPicPr>
          <p:nvPr/>
        </p:nvPicPr>
        <p:blipFill>
          <a:blip r:embed="rId2" cstate="print"/>
          <a:srcRect b="25063"/>
          <a:stretch>
            <a:fillRect/>
          </a:stretch>
        </p:blipFill>
        <p:spPr bwMode="auto">
          <a:xfrm>
            <a:off x="323850" y="4797425"/>
            <a:ext cx="1158875" cy="579438"/>
          </a:xfrm>
          <a:prstGeom prst="rect">
            <a:avLst/>
          </a:prstGeom>
          <a:noFill/>
          <a:ln w="9525">
            <a:solidFill>
              <a:schemeClr val="accent2"/>
            </a:solidFill>
            <a:miter lim="800000"/>
            <a:headEnd/>
            <a:tailEnd/>
          </a:ln>
        </p:spPr>
      </p:pic>
      <p:pic>
        <p:nvPicPr>
          <p:cNvPr id="104457" name="Picture 9"/>
          <p:cNvPicPr>
            <a:picLocks noChangeAspect="1" noChangeArrowheads="1"/>
          </p:cNvPicPr>
          <p:nvPr/>
        </p:nvPicPr>
        <p:blipFill>
          <a:blip r:embed="rId3" cstate="print"/>
          <a:srcRect l="68855" t="4227" r="29335" b="93361"/>
          <a:stretch>
            <a:fillRect/>
          </a:stretch>
        </p:blipFill>
        <p:spPr bwMode="auto">
          <a:xfrm>
            <a:off x="8388350" y="4868863"/>
            <a:ext cx="431800" cy="431800"/>
          </a:xfrm>
          <a:prstGeom prst="rect">
            <a:avLst/>
          </a:prstGeom>
          <a:noFill/>
          <a:ln w="9525">
            <a:noFill/>
            <a:miter lim="800000"/>
            <a:headEnd/>
            <a:tailEnd/>
          </a:ln>
          <a:effectLst/>
        </p:spPr>
      </p:pic>
      <p:sp>
        <p:nvSpPr>
          <p:cNvPr id="104458" name="AutoShape 10"/>
          <p:cNvSpPr>
            <a:spLocks noChangeArrowheads="1"/>
          </p:cNvSpPr>
          <p:nvPr/>
        </p:nvSpPr>
        <p:spPr bwMode="auto">
          <a:xfrm>
            <a:off x="611188" y="1484313"/>
            <a:ext cx="8208962" cy="2592387"/>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hr-HR" sz="3600" dirty="0"/>
              <a:t>PRIJAVA ELEKTONIČKIM IDENTITETOM</a:t>
            </a:r>
          </a:p>
          <a:p>
            <a:pPr algn="ctr"/>
            <a:endParaRPr lang="hr-HR" sz="800" dirty="0"/>
          </a:p>
          <a:p>
            <a:pPr algn="ctr"/>
            <a:r>
              <a:rPr lang="hr-HR" sz="2000" dirty="0">
                <a:latin typeface="Arial" pitchFamily="34" charset="0"/>
                <a:cs typeface="Arial" pitchFamily="34" charset="0"/>
              </a:rPr>
              <a:t>(korisnička oznaka, lozinka)</a:t>
            </a:r>
          </a:p>
          <a:p>
            <a:pPr algn="ctr"/>
            <a:r>
              <a:rPr lang="hr-HR" sz="3200" dirty="0">
                <a:effectLst>
                  <a:outerShdw blurRad="38100" dist="38100" dir="2700000" algn="tl">
                    <a:srgbClr val="FFFFFF"/>
                  </a:outerShdw>
                </a:effectLst>
              </a:rPr>
              <a:t>+</a:t>
            </a:r>
          </a:p>
          <a:p>
            <a:pPr algn="ctr"/>
            <a:r>
              <a:rPr lang="hr-HR" sz="3600" b="1" dirty="0">
                <a:solidFill>
                  <a:schemeClr val="bg1"/>
                </a:solidFill>
                <a:effectLst>
                  <a:outerShdw blurRad="38100" dist="38100" dir="2700000" algn="tl">
                    <a:srgbClr val="000000"/>
                  </a:outerShdw>
                </a:effectLst>
              </a:rPr>
              <a:t>PIN</a:t>
            </a:r>
          </a:p>
        </p:txBody>
      </p:sp>
      <p:sp>
        <p:nvSpPr>
          <p:cNvPr id="9"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4458"/>
                                        </p:tgtEl>
                                        <p:attrNameLst>
                                          <p:attrName>style.visibility</p:attrName>
                                        </p:attrNameLst>
                                      </p:cBhvr>
                                      <p:to>
                                        <p:strVal val="visible"/>
                                      </p:to>
                                    </p:set>
                                    <p:animEffect transition="in" filter="wipe(up)">
                                      <p:cBhvr>
                                        <p:cTn id="7" dur="1000"/>
                                        <p:tgtEl>
                                          <p:spTgt spid="104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2">
                                            <p:txEl>
                                              <p:pRg st="0" end="0"/>
                                            </p:txEl>
                                          </p:spTgt>
                                        </p:tgtEl>
                                        <p:attrNameLst>
                                          <p:attrName>style.visibility</p:attrName>
                                        </p:attrNameLst>
                                      </p:cBhvr>
                                      <p:to>
                                        <p:strVal val="visible"/>
                                      </p:to>
                                    </p:set>
                                    <p:animEffect transition="in" filter="wipe(left)">
                                      <p:cBhvr>
                                        <p:cTn id="12" dur="3000"/>
                                        <p:tgtEl>
                                          <p:spTgt spid="1044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4453"/>
                                        </p:tgtEl>
                                        <p:attrNameLst>
                                          <p:attrName>style.visibility</p:attrName>
                                        </p:attrNameLst>
                                      </p:cBhvr>
                                      <p:to>
                                        <p:strVal val="visible"/>
                                      </p:to>
                                    </p:set>
                                    <p:animEffect transition="in" filter="wipe(down)">
                                      <p:cBhvr>
                                        <p:cTn id="17"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build="p"/>
      <p:bldP spid="104453" grpId="0" animBg="1"/>
      <p:bldP spid="1044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71687" name="Rectangle 7"/>
          <p:cNvSpPr>
            <a:spLocks noChangeArrowheads="1"/>
          </p:cNvSpPr>
          <p:nvPr/>
        </p:nvSpPr>
        <p:spPr bwMode="auto">
          <a:xfrm>
            <a:off x="2714612" y="3357562"/>
            <a:ext cx="3816350" cy="1584176"/>
          </a:xfrm>
          <a:prstGeom prst="rect">
            <a:avLst/>
          </a:prstGeom>
          <a:noFill/>
          <a:ln w="76200">
            <a:solidFill>
              <a:srgbClr val="FF0000"/>
            </a:solidFill>
            <a:miter lim="800000"/>
            <a:headEnd/>
            <a:tailEnd/>
          </a:ln>
          <a:effectLst/>
        </p:spPr>
        <p:txBody>
          <a:bodyPr wrap="none" anchor="ctr"/>
          <a:lstStyle/>
          <a:p>
            <a:endParaRPr lang="hr-HR"/>
          </a:p>
        </p:txBody>
      </p:sp>
      <p:sp>
        <p:nvSpPr>
          <p:cNvPr id="71689" name="AutoShape 9"/>
          <p:cNvSpPr>
            <a:spLocks noChangeArrowheads="1"/>
          </p:cNvSpPr>
          <p:nvPr/>
        </p:nvSpPr>
        <p:spPr bwMode="auto">
          <a:xfrm rot="9043737">
            <a:off x="6478220" y="4976768"/>
            <a:ext cx="360363" cy="822325"/>
          </a:xfrm>
          <a:prstGeom prst="downArrow">
            <a:avLst>
              <a:gd name="adj1" fmla="val 20472"/>
              <a:gd name="adj2" fmla="val 84442"/>
            </a:avLst>
          </a:prstGeom>
          <a:solidFill>
            <a:schemeClr val="bg1"/>
          </a:solidFill>
          <a:ln w="28575">
            <a:solidFill>
              <a:srgbClr val="FF0000"/>
            </a:solidFill>
            <a:miter lim="800000"/>
            <a:headEnd/>
            <a:tailEnd/>
          </a:ln>
          <a:effectLst/>
        </p:spPr>
        <p:txBody>
          <a:bodyPr wrap="none" anchor="ctr"/>
          <a:lstStyle/>
          <a:p>
            <a:endParaRPr lang="hr-HR"/>
          </a:p>
        </p:txBody>
      </p:sp>
      <p:pic>
        <p:nvPicPr>
          <p:cNvPr id="71691" name="Picture 11" descr="0351007"/>
          <p:cNvPicPr>
            <a:picLocks noChangeAspect="1" noChangeArrowheads="1"/>
          </p:cNvPicPr>
          <p:nvPr/>
        </p:nvPicPr>
        <p:blipFill>
          <a:blip r:embed="rId3" cstate="print">
            <a:clrChange>
              <a:clrFrom>
                <a:srgbClr val="FFFFFF"/>
              </a:clrFrom>
              <a:clrTo>
                <a:srgbClr val="FFFFFF">
                  <a:alpha val="0"/>
                </a:srgbClr>
              </a:clrTo>
            </a:clrChange>
          </a:blip>
          <a:srcRect l="10193" r="15625"/>
          <a:stretch>
            <a:fillRect/>
          </a:stretch>
        </p:blipFill>
        <p:spPr bwMode="auto">
          <a:xfrm>
            <a:off x="7308304" y="5733256"/>
            <a:ext cx="935037" cy="849312"/>
          </a:xfrm>
          <a:prstGeom prst="rect">
            <a:avLst/>
          </a:prstGeom>
          <a:noFill/>
        </p:spPr>
      </p:pic>
      <p:sp>
        <p:nvSpPr>
          <p:cNvPr id="8" name="Naslov 5"/>
          <p:cNvSpPr txBox="1">
            <a:spLocks/>
          </p:cNvSpPr>
          <p:nvPr/>
        </p:nvSpPr>
        <p:spPr>
          <a:xfrm>
            <a:off x="428596" y="428604"/>
            <a:ext cx="6572296"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4" descr="s_skup"/>
          <p:cNvPicPr>
            <a:picLocks noChangeAspect="1" noChangeArrowheads="1"/>
          </p:cNvPicPr>
          <p:nvPr/>
        </p:nvPicPr>
        <p:blipFill>
          <a:blip r:embed="rId2" cstate="print"/>
          <a:srcRect/>
          <a:stretch>
            <a:fillRect/>
          </a:stretch>
        </p:blipFill>
        <p:spPr bwMode="auto">
          <a:xfrm>
            <a:off x="258763" y="1386152"/>
            <a:ext cx="1282700" cy="1143000"/>
          </a:xfrm>
          <a:prstGeom prst="rect">
            <a:avLst/>
          </a:prstGeom>
          <a:noFill/>
          <a:ln w="9525">
            <a:solidFill>
              <a:srgbClr val="000080"/>
            </a:solidFill>
            <a:miter lim="800000"/>
            <a:headEnd/>
            <a:tailEnd/>
          </a:ln>
        </p:spPr>
      </p:pic>
      <p:pic>
        <p:nvPicPr>
          <p:cNvPr id="94213" name="Picture 5"/>
          <p:cNvPicPr>
            <a:picLocks noChangeAspect="1" noChangeArrowheads="1"/>
          </p:cNvPicPr>
          <p:nvPr/>
        </p:nvPicPr>
        <p:blipFill>
          <a:blip r:embed="rId3" cstate="print"/>
          <a:srcRect l="59322" t="50203" r="1735" b="32288"/>
          <a:stretch>
            <a:fillRect/>
          </a:stretch>
        </p:blipFill>
        <p:spPr bwMode="auto">
          <a:xfrm>
            <a:off x="3059113" y="5229225"/>
            <a:ext cx="4248150" cy="1433513"/>
          </a:xfrm>
          <a:prstGeom prst="rect">
            <a:avLst/>
          </a:prstGeom>
          <a:noFill/>
          <a:ln w="9525">
            <a:solidFill>
              <a:schemeClr val="bg2"/>
            </a:solidFill>
            <a:miter lim="800000"/>
            <a:headEnd/>
            <a:tailEnd/>
          </a:ln>
          <a:effectLst/>
        </p:spPr>
      </p:pic>
      <p:sp>
        <p:nvSpPr>
          <p:cNvPr id="94214" name="Rectangle 6"/>
          <p:cNvSpPr>
            <a:spLocks noChangeArrowheads="1"/>
          </p:cNvSpPr>
          <p:nvPr/>
        </p:nvSpPr>
        <p:spPr bwMode="auto">
          <a:xfrm>
            <a:off x="2555875" y="2708275"/>
            <a:ext cx="5184775" cy="647700"/>
          </a:xfrm>
          <a:prstGeom prst="rect">
            <a:avLst/>
          </a:prstGeom>
          <a:solidFill>
            <a:schemeClr val="bg1"/>
          </a:solidFill>
          <a:ln w="9525">
            <a:solidFill>
              <a:srgbClr val="000080"/>
            </a:solidFill>
            <a:miter lim="800000"/>
            <a:headEnd/>
            <a:tailEnd/>
          </a:ln>
          <a:effectLst/>
        </p:spPr>
        <p:txBody>
          <a:bodyPr wrap="none" anchor="ctr"/>
          <a:lstStyle/>
          <a:p>
            <a:endParaRPr lang="sr-Latn-CS" sz="2800">
              <a:effectLst>
                <a:outerShdw blurRad="38100" dist="38100" dir="2700000" algn="tl">
                  <a:srgbClr val="C0C0C0"/>
                </a:outerShdw>
              </a:effectLst>
            </a:endParaRPr>
          </a:p>
        </p:txBody>
      </p:sp>
      <p:sp>
        <p:nvSpPr>
          <p:cNvPr id="94215" name="Text Box 7"/>
          <p:cNvSpPr txBox="1">
            <a:spLocks noChangeArrowheads="1"/>
          </p:cNvSpPr>
          <p:nvPr/>
        </p:nvSpPr>
        <p:spPr bwMode="auto">
          <a:xfrm>
            <a:off x="900113" y="2852738"/>
            <a:ext cx="1511300" cy="457200"/>
          </a:xfrm>
          <a:prstGeom prst="rect">
            <a:avLst/>
          </a:prstGeom>
          <a:noFill/>
          <a:ln w="9525">
            <a:noFill/>
            <a:miter lim="800000"/>
            <a:headEnd/>
            <a:tailEnd/>
          </a:ln>
          <a:effectLst/>
        </p:spPr>
        <p:txBody>
          <a:bodyPr>
            <a:spAutoFit/>
          </a:bodyPr>
          <a:lstStyle/>
          <a:p>
            <a:pPr>
              <a:spcBef>
                <a:spcPct val="50000"/>
              </a:spcBef>
            </a:pPr>
            <a:r>
              <a:rPr lang="hr-HR" sz="2400">
                <a:solidFill>
                  <a:schemeClr val="accent2"/>
                </a:solidFill>
                <a:effectLst>
                  <a:outerShdw blurRad="38100" dist="38100" dir="2700000" algn="tl">
                    <a:srgbClr val="000000"/>
                  </a:outerShdw>
                </a:effectLst>
              </a:rPr>
              <a:t>Lozinka:</a:t>
            </a:r>
          </a:p>
        </p:txBody>
      </p:sp>
      <p:sp>
        <p:nvSpPr>
          <p:cNvPr id="94216" name="Rectangle 8"/>
          <p:cNvSpPr>
            <a:spLocks noChangeArrowheads="1"/>
          </p:cNvSpPr>
          <p:nvPr/>
        </p:nvSpPr>
        <p:spPr bwMode="auto">
          <a:xfrm>
            <a:off x="2627313" y="2781300"/>
            <a:ext cx="3009900" cy="519113"/>
          </a:xfrm>
          <a:prstGeom prst="rect">
            <a:avLst/>
          </a:prstGeom>
          <a:noFill/>
          <a:ln w="9525">
            <a:noFill/>
            <a:miter lim="800000"/>
            <a:headEnd/>
            <a:tailEnd/>
          </a:ln>
          <a:effectLst/>
        </p:spPr>
        <p:txBody>
          <a:bodyPr wrap="none">
            <a:spAutoFit/>
          </a:bodyPr>
          <a:lstStyle/>
          <a:p>
            <a:r>
              <a:rPr lang="hr-HR" sz="2800" dirty="0">
                <a:effectLst>
                  <a:outerShdw blurRad="38100" dist="38100" dir="2700000" algn="tl">
                    <a:srgbClr val="FFFFFF"/>
                  </a:outerShdw>
                </a:effectLst>
              </a:rPr>
              <a:t>n s E T w i 7 s 9 0</a:t>
            </a:r>
          </a:p>
        </p:txBody>
      </p:sp>
      <p:sp>
        <p:nvSpPr>
          <p:cNvPr id="94217" name="Rectangle 9"/>
          <p:cNvSpPr>
            <a:spLocks noChangeArrowheads="1"/>
          </p:cNvSpPr>
          <p:nvPr/>
        </p:nvSpPr>
        <p:spPr bwMode="auto">
          <a:xfrm>
            <a:off x="2555875" y="3500438"/>
            <a:ext cx="5184775" cy="647700"/>
          </a:xfrm>
          <a:prstGeom prst="rect">
            <a:avLst/>
          </a:prstGeom>
          <a:solidFill>
            <a:schemeClr val="bg1"/>
          </a:solidFill>
          <a:ln w="9525">
            <a:solidFill>
              <a:srgbClr val="000080"/>
            </a:solidFill>
            <a:miter lim="800000"/>
            <a:headEnd/>
            <a:tailEnd/>
          </a:ln>
          <a:effectLst/>
        </p:spPr>
        <p:txBody>
          <a:bodyPr wrap="none" anchor="ctr"/>
          <a:lstStyle/>
          <a:p>
            <a:endParaRPr lang="sr-Latn-CS" sz="2800">
              <a:effectLst>
                <a:outerShdw blurRad="38100" dist="38100" dir="2700000" algn="tl">
                  <a:srgbClr val="C0C0C0"/>
                </a:outerShdw>
              </a:effectLst>
            </a:endParaRPr>
          </a:p>
        </p:txBody>
      </p:sp>
      <p:sp>
        <p:nvSpPr>
          <p:cNvPr id="94218" name="Rectangle 10"/>
          <p:cNvSpPr>
            <a:spLocks noChangeArrowheads="1"/>
          </p:cNvSpPr>
          <p:nvPr/>
        </p:nvSpPr>
        <p:spPr bwMode="auto">
          <a:xfrm>
            <a:off x="2555875" y="4292600"/>
            <a:ext cx="5184775" cy="647700"/>
          </a:xfrm>
          <a:prstGeom prst="rect">
            <a:avLst/>
          </a:prstGeom>
          <a:solidFill>
            <a:schemeClr val="bg1"/>
          </a:solidFill>
          <a:ln w="9525">
            <a:solidFill>
              <a:srgbClr val="000080"/>
            </a:solidFill>
            <a:miter lim="800000"/>
            <a:headEnd/>
            <a:tailEnd/>
          </a:ln>
          <a:effectLst/>
        </p:spPr>
        <p:txBody>
          <a:bodyPr wrap="none" anchor="ctr"/>
          <a:lstStyle/>
          <a:p>
            <a:endParaRPr lang="sr-Latn-CS" sz="2800">
              <a:effectLst>
                <a:outerShdw blurRad="38100" dist="38100" dir="2700000" algn="tl">
                  <a:srgbClr val="C0C0C0"/>
                </a:outerShdw>
              </a:effectLst>
            </a:endParaRPr>
          </a:p>
        </p:txBody>
      </p:sp>
      <p:sp>
        <p:nvSpPr>
          <p:cNvPr id="94219" name="Rectangle 11"/>
          <p:cNvSpPr>
            <a:spLocks noChangeArrowheads="1"/>
          </p:cNvSpPr>
          <p:nvPr/>
        </p:nvSpPr>
        <p:spPr bwMode="auto">
          <a:xfrm>
            <a:off x="2627313" y="3573463"/>
            <a:ext cx="2852737" cy="519112"/>
          </a:xfrm>
          <a:prstGeom prst="rect">
            <a:avLst/>
          </a:prstGeom>
          <a:noFill/>
          <a:ln w="9525">
            <a:noFill/>
            <a:miter lim="800000"/>
            <a:headEnd/>
            <a:tailEnd/>
          </a:ln>
          <a:effectLst/>
        </p:spPr>
        <p:txBody>
          <a:bodyPr wrap="none">
            <a:spAutoFit/>
          </a:bodyPr>
          <a:lstStyle/>
          <a:p>
            <a:r>
              <a:rPr lang="hr-HR" sz="2800" dirty="0">
                <a:effectLst>
                  <a:outerShdw blurRad="38100" dist="38100" dir="2700000" algn="tl">
                    <a:srgbClr val="FFFFFF"/>
                  </a:outerShdw>
                </a:effectLst>
              </a:rPr>
              <a:t>n s e t w i 7 s 9 0</a:t>
            </a:r>
          </a:p>
        </p:txBody>
      </p:sp>
      <p:sp>
        <p:nvSpPr>
          <p:cNvPr id="94220" name="Rectangle 12"/>
          <p:cNvSpPr>
            <a:spLocks noChangeArrowheads="1"/>
          </p:cNvSpPr>
          <p:nvPr/>
        </p:nvSpPr>
        <p:spPr bwMode="auto">
          <a:xfrm>
            <a:off x="2627313" y="4365625"/>
            <a:ext cx="3282950" cy="519113"/>
          </a:xfrm>
          <a:prstGeom prst="rect">
            <a:avLst/>
          </a:prstGeom>
          <a:noFill/>
          <a:ln w="9525">
            <a:noFill/>
            <a:miter lim="800000"/>
            <a:headEnd/>
            <a:tailEnd/>
          </a:ln>
          <a:effectLst/>
        </p:spPr>
        <p:txBody>
          <a:bodyPr wrap="none">
            <a:spAutoFit/>
          </a:bodyPr>
          <a:lstStyle/>
          <a:p>
            <a:r>
              <a:rPr lang="hr-HR" sz="2800" dirty="0">
                <a:effectLst>
                  <a:outerShdw blurRad="38100" dist="38100" dir="2700000" algn="tl">
                    <a:srgbClr val="FFFFFF"/>
                  </a:outerShdw>
                </a:effectLst>
              </a:rPr>
              <a:t>N S E T W I 7 S 9 0</a:t>
            </a:r>
          </a:p>
        </p:txBody>
      </p:sp>
      <p:pic>
        <p:nvPicPr>
          <p:cNvPr id="94221" name="Picture 13" descr="0351007"/>
          <p:cNvPicPr>
            <a:picLocks noChangeAspect="1" noChangeArrowheads="1"/>
          </p:cNvPicPr>
          <p:nvPr/>
        </p:nvPicPr>
        <p:blipFill>
          <a:blip r:embed="rId4" cstate="print">
            <a:clrChange>
              <a:clrFrom>
                <a:srgbClr val="FFFFFF"/>
              </a:clrFrom>
              <a:clrTo>
                <a:srgbClr val="FFFFFF">
                  <a:alpha val="0"/>
                </a:srgbClr>
              </a:clrTo>
            </a:clrChange>
          </a:blip>
          <a:srcRect l="10193" r="15625"/>
          <a:stretch>
            <a:fillRect/>
          </a:stretch>
        </p:blipFill>
        <p:spPr bwMode="auto">
          <a:xfrm>
            <a:off x="395288" y="3789363"/>
            <a:ext cx="935037" cy="849312"/>
          </a:xfrm>
          <a:prstGeom prst="rect">
            <a:avLst/>
          </a:prstGeom>
          <a:noFill/>
        </p:spPr>
      </p:pic>
      <p:sp>
        <p:nvSpPr>
          <p:cNvPr id="94222" name="Rectangle 14"/>
          <p:cNvSpPr>
            <a:spLocks noChangeArrowheads="1"/>
          </p:cNvSpPr>
          <p:nvPr/>
        </p:nvSpPr>
        <p:spPr bwMode="auto">
          <a:xfrm>
            <a:off x="2411413" y="2636838"/>
            <a:ext cx="5473700" cy="792162"/>
          </a:xfrm>
          <a:prstGeom prst="rect">
            <a:avLst/>
          </a:prstGeom>
          <a:noFill/>
          <a:ln w="76200">
            <a:solidFill>
              <a:srgbClr val="FF0000"/>
            </a:solidFill>
            <a:miter lim="800000"/>
            <a:headEnd/>
            <a:tailEnd/>
          </a:ln>
          <a:effectLst/>
        </p:spPr>
        <p:txBody>
          <a:bodyPr wrap="none" anchor="ctr"/>
          <a:lstStyle/>
          <a:p>
            <a:endParaRPr lang="hr-HR"/>
          </a:p>
        </p:txBody>
      </p:sp>
      <p:pic>
        <p:nvPicPr>
          <p:cNvPr id="94223" name="Picture 15" descr="Slika1"/>
          <p:cNvPicPr>
            <a:picLocks noChangeAspect="1" noChangeArrowheads="1"/>
          </p:cNvPicPr>
          <p:nvPr/>
        </p:nvPicPr>
        <p:blipFill>
          <a:blip r:embed="rId5" cstate="print"/>
          <a:srcRect/>
          <a:stretch>
            <a:fillRect/>
          </a:stretch>
        </p:blipFill>
        <p:spPr bwMode="auto">
          <a:xfrm>
            <a:off x="1258888" y="3573463"/>
            <a:ext cx="1243012" cy="1512887"/>
          </a:xfrm>
          <a:prstGeom prst="rect">
            <a:avLst/>
          </a:prstGeom>
          <a:noFill/>
        </p:spPr>
      </p:pic>
      <p:sp>
        <p:nvSpPr>
          <p:cNvPr id="1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wipe(up)">
                                      <p:cBhvr>
                                        <p:cTn id="7" dur="10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wipe(left)">
                                      <p:cBhvr>
                                        <p:cTn id="12" dur="2000"/>
                                        <p:tgtEl>
                                          <p:spTgt spid="942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4219"/>
                                        </p:tgtEl>
                                        <p:attrNameLst>
                                          <p:attrName>style.visibility</p:attrName>
                                        </p:attrNameLst>
                                      </p:cBhvr>
                                      <p:to>
                                        <p:strVal val="visible"/>
                                      </p:to>
                                    </p:set>
                                    <p:animEffect transition="in" filter="wipe(left)">
                                      <p:cBhvr>
                                        <p:cTn id="17" dur="2000"/>
                                        <p:tgtEl>
                                          <p:spTgt spid="942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4220"/>
                                        </p:tgtEl>
                                        <p:attrNameLst>
                                          <p:attrName>style.visibility</p:attrName>
                                        </p:attrNameLst>
                                      </p:cBhvr>
                                      <p:to>
                                        <p:strVal val="visible"/>
                                      </p:to>
                                    </p:set>
                                    <p:animEffect transition="in" filter="wipe(left)">
                                      <p:cBhvr>
                                        <p:cTn id="22" dur="2000"/>
                                        <p:tgtEl>
                                          <p:spTgt spid="942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94221"/>
                                        </p:tgtEl>
                                        <p:attrNameLst>
                                          <p:attrName>style.visibility</p:attrName>
                                        </p:attrNameLst>
                                      </p:cBhvr>
                                      <p:to>
                                        <p:strVal val="visible"/>
                                      </p:to>
                                    </p:set>
                                    <p:animEffect transition="in" filter="circle(out)">
                                      <p:cBhvr>
                                        <p:cTn id="27" dur="1000"/>
                                        <p:tgtEl>
                                          <p:spTgt spid="94221"/>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94223"/>
                                        </p:tgtEl>
                                        <p:attrNameLst>
                                          <p:attrName>style.visibility</p:attrName>
                                        </p:attrNameLst>
                                      </p:cBhvr>
                                      <p:to>
                                        <p:strVal val="visible"/>
                                      </p:to>
                                    </p:set>
                                    <p:animEffect transition="in" filter="wipe(left)">
                                      <p:cBhvr>
                                        <p:cTn id="31" dur="1000"/>
                                        <p:tgtEl>
                                          <p:spTgt spid="94223"/>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94222"/>
                                        </p:tgtEl>
                                        <p:attrNameLst>
                                          <p:attrName>style.visibility</p:attrName>
                                        </p:attrNameLst>
                                      </p:cBhvr>
                                      <p:to>
                                        <p:strVal val="visible"/>
                                      </p:to>
                                    </p:set>
                                    <p:animEffect transition="in" filter="wipe(left)">
                                      <p:cBhvr>
                                        <p:cTn id="35" dur="1000"/>
                                        <p:tgtEl>
                                          <p:spTgt spid="94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6" grpId="0"/>
      <p:bldP spid="94219" grpId="0"/>
      <p:bldP spid="94220" grpId="0"/>
      <p:bldP spid="942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grpSp>
        <p:nvGrpSpPr>
          <p:cNvPr id="6" name="Grupa 5"/>
          <p:cNvGrpSpPr/>
          <p:nvPr/>
        </p:nvGrpSpPr>
        <p:grpSpPr>
          <a:xfrm>
            <a:off x="1785918" y="1214422"/>
            <a:ext cx="5614988" cy="5284787"/>
            <a:chOff x="1785918" y="1214422"/>
            <a:chExt cx="5614988" cy="5284787"/>
          </a:xfrm>
        </p:grpSpPr>
        <p:pic>
          <p:nvPicPr>
            <p:cNvPr id="91143" name="Picture 7"/>
            <p:cNvPicPr>
              <a:picLocks noChangeAspect="1" noChangeArrowheads="1"/>
            </p:cNvPicPr>
            <p:nvPr/>
          </p:nvPicPr>
          <p:blipFill>
            <a:blip r:embed="rId2" cstate="print"/>
            <a:srcRect l="739" t="14766" r="37468" b="7678"/>
            <a:stretch>
              <a:fillRect/>
            </a:stretch>
          </p:blipFill>
          <p:spPr bwMode="auto">
            <a:xfrm>
              <a:off x="1785918" y="1214422"/>
              <a:ext cx="5614988" cy="5284787"/>
            </a:xfrm>
            <a:prstGeom prst="rect">
              <a:avLst/>
            </a:prstGeom>
            <a:noFill/>
            <a:ln w="9525">
              <a:solidFill>
                <a:schemeClr val="bg2"/>
              </a:solidFill>
              <a:miter lim="800000"/>
              <a:headEnd/>
              <a:tailEnd/>
            </a:ln>
            <a:effectLst/>
          </p:spPr>
        </p:pic>
        <p:sp>
          <p:nvSpPr>
            <p:cNvPr id="4" name="TekstniOkvir 3"/>
            <p:cNvSpPr txBox="1"/>
            <p:nvPr/>
          </p:nvSpPr>
          <p:spPr>
            <a:xfrm>
              <a:off x="1857356" y="1285860"/>
              <a:ext cx="5429288" cy="677108"/>
            </a:xfrm>
            <a:prstGeom prst="rect">
              <a:avLst/>
            </a:prstGeom>
            <a:solidFill>
              <a:schemeClr val="bg1"/>
            </a:solidFill>
          </p:spPr>
          <p:txBody>
            <a:bodyPr wrap="square" rtlCol="0">
              <a:spAutoFit/>
            </a:bodyPr>
            <a:lstStyle/>
            <a:p>
              <a:r>
                <a:rPr lang="hr-HR" sz="2000" b="1" dirty="0" smtClean="0"/>
                <a:t>ODGOVORNI STE ZA SVOJU STRANICU!</a:t>
              </a:r>
            </a:p>
            <a:p>
              <a:endParaRPr lang="hr-HR" dirty="0"/>
            </a:p>
          </p:txBody>
        </p:sp>
      </p:grpSp>
    </p:spTree>
  </p:cSld>
  <p:clrMapOvr>
    <a:masterClrMapping/>
  </p:clrMapOvr>
  <p:transition spd="slow">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p:cNvPicPr>
            <a:picLocks noChangeAspect="1" noChangeArrowheads="1"/>
          </p:cNvPicPr>
          <p:nvPr/>
        </p:nvPicPr>
        <p:blipFill>
          <a:blip r:embed="rId2" cstate="print"/>
          <a:srcRect t="25856"/>
          <a:stretch>
            <a:fillRect/>
          </a:stretch>
        </p:blipFill>
        <p:spPr bwMode="auto">
          <a:xfrm>
            <a:off x="0" y="1484313"/>
            <a:ext cx="9144000" cy="5084762"/>
          </a:xfrm>
          <a:prstGeom prst="rect">
            <a:avLst/>
          </a:prstGeom>
          <a:noFill/>
          <a:ln w="9525">
            <a:noFill/>
            <a:miter lim="800000"/>
            <a:headEnd/>
            <a:tailEnd/>
          </a:ln>
          <a:effectLst/>
        </p:spPr>
      </p:pic>
      <p:sp>
        <p:nvSpPr>
          <p:cNvPr id="72709" name="Rectangle 5"/>
          <p:cNvSpPr>
            <a:spLocks noChangeArrowheads="1"/>
          </p:cNvSpPr>
          <p:nvPr/>
        </p:nvSpPr>
        <p:spPr bwMode="auto">
          <a:xfrm>
            <a:off x="0" y="3716338"/>
            <a:ext cx="6084888" cy="503237"/>
          </a:xfrm>
          <a:prstGeom prst="rect">
            <a:avLst/>
          </a:prstGeom>
          <a:noFill/>
          <a:ln w="76200">
            <a:solidFill>
              <a:srgbClr val="FFCC00"/>
            </a:solidFill>
            <a:miter lim="800000"/>
            <a:headEnd/>
            <a:tailEnd/>
          </a:ln>
          <a:effectLst/>
        </p:spPr>
        <p:txBody>
          <a:bodyPr wrap="none" anchor="ctr"/>
          <a:lstStyle/>
          <a:p>
            <a:endParaRPr lang="hr-HR"/>
          </a:p>
        </p:txBody>
      </p:sp>
      <p:sp>
        <p:nvSpPr>
          <p:cNvPr id="72710" name="AutoShape 6"/>
          <p:cNvSpPr>
            <a:spLocks noChangeArrowheads="1"/>
          </p:cNvSpPr>
          <p:nvPr/>
        </p:nvSpPr>
        <p:spPr bwMode="auto">
          <a:xfrm>
            <a:off x="1258888" y="3140075"/>
            <a:ext cx="431800" cy="574675"/>
          </a:xfrm>
          <a:prstGeom prst="downArrow">
            <a:avLst>
              <a:gd name="adj1" fmla="val 50000"/>
              <a:gd name="adj2" fmla="val 33272"/>
            </a:avLst>
          </a:prstGeom>
          <a:solidFill>
            <a:schemeClr val="bg1"/>
          </a:solidFill>
          <a:ln w="28575">
            <a:solidFill>
              <a:srgbClr val="FF0000"/>
            </a:solidFill>
            <a:miter lim="800000"/>
            <a:headEnd/>
            <a:tailEnd/>
          </a:ln>
          <a:effectLst/>
        </p:spPr>
        <p:txBody>
          <a:bodyPr wrap="none" anchor="ctr"/>
          <a:lstStyle/>
          <a:p>
            <a:endParaRPr lang="hr-HR"/>
          </a:p>
        </p:txBody>
      </p:sp>
      <p:sp>
        <p:nvSpPr>
          <p:cNvPr id="72711" name="AutoShape 7"/>
          <p:cNvSpPr>
            <a:spLocks noChangeArrowheads="1"/>
          </p:cNvSpPr>
          <p:nvPr/>
        </p:nvSpPr>
        <p:spPr bwMode="auto">
          <a:xfrm rot="9043737">
            <a:off x="2339975" y="4076700"/>
            <a:ext cx="431800" cy="574675"/>
          </a:xfrm>
          <a:prstGeom prst="downArrow">
            <a:avLst>
              <a:gd name="adj1" fmla="val 50000"/>
              <a:gd name="adj2" fmla="val 33272"/>
            </a:avLst>
          </a:prstGeom>
          <a:solidFill>
            <a:schemeClr val="bg1"/>
          </a:solidFill>
          <a:ln w="28575">
            <a:solidFill>
              <a:srgbClr val="FF0000"/>
            </a:solidFill>
            <a:miter lim="800000"/>
            <a:headEnd/>
            <a:tailEnd/>
          </a:ln>
          <a:effectLst/>
        </p:spPr>
        <p:txBody>
          <a:bodyPr wrap="none" anchor="ctr"/>
          <a:lstStyle/>
          <a:p>
            <a:endParaRPr lang="hr-HR"/>
          </a:p>
        </p:txBody>
      </p:sp>
      <p:sp>
        <p:nvSpPr>
          <p:cNvPr id="72712" name="Text Box 8"/>
          <p:cNvSpPr txBox="1">
            <a:spLocks noChangeArrowheads="1"/>
          </p:cNvSpPr>
          <p:nvPr/>
        </p:nvSpPr>
        <p:spPr bwMode="auto">
          <a:xfrm>
            <a:off x="7308850" y="1484313"/>
            <a:ext cx="1655763" cy="336550"/>
          </a:xfrm>
          <a:prstGeom prst="rect">
            <a:avLst/>
          </a:prstGeom>
          <a:noFill/>
          <a:ln w="9525">
            <a:noFill/>
            <a:miter lim="800000"/>
            <a:headEnd/>
            <a:tailEnd/>
          </a:ln>
          <a:effectLst/>
        </p:spPr>
        <p:txBody>
          <a:bodyPr>
            <a:spAutoFit/>
          </a:bodyPr>
          <a:lstStyle/>
          <a:p>
            <a:pPr>
              <a:spcBef>
                <a:spcPct val="50000"/>
              </a:spcBef>
            </a:pPr>
            <a:r>
              <a:rPr lang="hr-HR" sz="1600" b="1" u="sng">
                <a:solidFill>
                  <a:schemeClr val="bg1"/>
                </a:solidFill>
                <a:effectLst>
                  <a:outerShdw blurRad="38100" dist="38100" dir="2700000" algn="tl">
                    <a:srgbClr val="000000"/>
                  </a:outerShdw>
                </a:effectLst>
              </a:rPr>
              <a:t>Horvat Hrvoje</a:t>
            </a:r>
          </a:p>
        </p:txBody>
      </p:sp>
      <p:pic>
        <p:nvPicPr>
          <p:cNvPr id="72713" name="Picture 9" descr="0351007"/>
          <p:cNvPicPr>
            <a:picLocks noChangeAspect="1" noChangeArrowheads="1"/>
          </p:cNvPicPr>
          <p:nvPr/>
        </p:nvPicPr>
        <p:blipFill>
          <a:blip r:embed="rId3" cstate="print">
            <a:clrChange>
              <a:clrFrom>
                <a:srgbClr val="FFFFFF"/>
              </a:clrFrom>
              <a:clrTo>
                <a:srgbClr val="FFFFFF">
                  <a:alpha val="0"/>
                </a:srgbClr>
              </a:clrTo>
            </a:clrChange>
          </a:blip>
          <a:srcRect l="10193" r="15625"/>
          <a:stretch>
            <a:fillRect/>
          </a:stretch>
        </p:blipFill>
        <p:spPr bwMode="auto">
          <a:xfrm>
            <a:off x="6300788" y="1125538"/>
            <a:ext cx="1079500" cy="981075"/>
          </a:xfrm>
          <a:prstGeom prst="rect">
            <a:avLst/>
          </a:prstGeom>
          <a:noFill/>
        </p:spPr>
      </p:pic>
      <p:sp>
        <p:nvSpPr>
          <p:cNvPr id="10"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2713"/>
                                        </p:tgtEl>
                                        <p:attrNameLst>
                                          <p:attrName>style.visibility</p:attrName>
                                        </p:attrNameLst>
                                      </p:cBhvr>
                                      <p:to>
                                        <p:strVal val="visible"/>
                                      </p:to>
                                    </p:set>
                                    <p:animEffect transition="in" filter="circle(out)">
                                      <p:cBhvr>
                                        <p:cTn id="7" dur="1000"/>
                                        <p:tgtEl>
                                          <p:spTgt spid="727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wipe(left)">
                                      <p:cBhvr>
                                        <p:cTn id="12" dur="10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wipe(up)">
                                      <p:cBhvr>
                                        <p:cTn id="17" dur="500"/>
                                        <p:tgtEl>
                                          <p:spTgt spid="72710"/>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grpId="1" nodeType="clickEffect">
                                  <p:stCondLst>
                                    <p:cond delay="0"/>
                                  </p:stCondLst>
                                  <p:childTnLst>
                                    <p:animMotion origin="layout" path="M 1.66667E-6 1.85185E-6 L 0.11823 1.85185E-6 " pathEditMode="relative" rAng="0" ptsTypes="AA">
                                      <p:cBhvr>
                                        <p:cTn id="21" dur="1000" fill="hold"/>
                                        <p:tgtEl>
                                          <p:spTgt spid="72710"/>
                                        </p:tgtEl>
                                        <p:attrNameLst>
                                          <p:attrName>ppt_x</p:attrName>
                                          <p:attrName>ppt_y</p:attrName>
                                        </p:attrNameLst>
                                      </p:cBhvr>
                                      <p:rCtr x="59" y="0"/>
                                    </p:animMotion>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grpId="2" nodeType="clickEffect">
                                  <p:stCondLst>
                                    <p:cond delay="0"/>
                                  </p:stCondLst>
                                  <p:childTnLst>
                                    <p:animMotion origin="layout" path="M 0.11823 1.85185E-6 L 0.19705 1.85185E-6 " pathEditMode="relative" rAng="0" ptsTypes="AA">
                                      <p:cBhvr>
                                        <p:cTn id="25" dur="1000" fill="hold"/>
                                        <p:tgtEl>
                                          <p:spTgt spid="72710"/>
                                        </p:tgtEl>
                                        <p:attrNameLst>
                                          <p:attrName>ppt_x</p:attrName>
                                          <p:attrName>ppt_y</p:attrName>
                                        </p:attrNameLst>
                                      </p:cBhvr>
                                      <p:rCtr x="39" y="0"/>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3" nodeType="clickEffect">
                                  <p:stCondLst>
                                    <p:cond delay="0"/>
                                  </p:stCondLst>
                                  <p:childTnLst>
                                    <p:animMotion origin="layout" path="M 0.19705 1.85185E-6 L 0.29931 1.85185E-6 " pathEditMode="relative" rAng="0" ptsTypes="AA">
                                      <p:cBhvr>
                                        <p:cTn id="29" dur="1000" fill="hold"/>
                                        <p:tgtEl>
                                          <p:spTgt spid="72710"/>
                                        </p:tgtEl>
                                        <p:attrNameLst>
                                          <p:attrName>ppt_x</p:attrName>
                                          <p:attrName>ppt_y</p:attrName>
                                        </p:attrNameLst>
                                      </p:cBhvr>
                                      <p:rCtr x="51" y="0"/>
                                    </p:animMotion>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4" nodeType="clickEffect">
                                  <p:stCondLst>
                                    <p:cond delay="0"/>
                                  </p:stCondLst>
                                  <p:childTnLst>
                                    <p:animEffect transition="out" filter="fade">
                                      <p:cBhvr>
                                        <p:cTn id="33" dur="500"/>
                                        <p:tgtEl>
                                          <p:spTgt spid="72710"/>
                                        </p:tgtEl>
                                      </p:cBhvr>
                                    </p:animEffect>
                                    <p:set>
                                      <p:cBhvr>
                                        <p:cTn id="34" dur="1" fill="hold">
                                          <p:stCondLst>
                                            <p:cond delay="499"/>
                                          </p:stCondLst>
                                        </p:cTn>
                                        <p:tgtEl>
                                          <p:spTgt spid="72710"/>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72711"/>
                                        </p:tgtEl>
                                        <p:attrNameLst>
                                          <p:attrName>style.visibility</p:attrName>
                                        </p:attrNameLst>
                                      </p:cBhvr>
                                      <p:to>
                                        <p:strVal val="visible"/>
                                      </p:to>
                                    </p:set>
                                    <p:animEffect transition="in" filter="wipe(down)">
                                      <p:cBhvr>
                                        <p:cTn id="37" dur="5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P spid="72710" grpId="0" animBg="1"/>
      <p:bldP spid="72710" grpId="1" animBg="1"/>
      <p:bldP spid="72710" grpId="2" animBg="1"/>
      <p:bldP spid="72710" grpId="3" animBg="1"/>
      <p:bldP spid="72710" grpId="4" animBg="1"/>
      <p:bldP spid="727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42910" y="214290"/>
            <a:ext cx="7773338" cy="945935"/>
          </a:xfr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hr-HR" sz="4400" dirty="0" smtClean="0">
                <a:effectLst>
                  <a:outerShdw blurRad="38100" dist="38100" dir="2700000" algn="tl">
                    <a:srgbClr val="000000">
                      <a:alpha val="43137"/>
                    </a:srgbClr>
                  </a:outerShdw>
                </a:effectLst>
              </a:rPr>
              <a:t>Državna matura</a:t>
            </a:r>
            <a:endParaRPr lang="hr-HR" sz="4400" dirty="0">
              <a:effectLst>
                <a:outerShdw blurRad="38100" dist="38100" dir="2700000" algn="tl">
                  <a:srgbClr val="000000">
                    <a:alpha val="43137"/>
                  </a:srgbClr>
                </a:outerShdw>
              </a:effectLst>
            </a:endParaRPr>
          </a:p>
        </p:txBody>
      </p:sp>
      <p:graphicFrame>
        <p:nvGraphicFramePr>
          <p:cNvPr id="9" name="Rezervirano mjesto sadržaja 8"/>
          <p:cNvGraphicFramePr>
            <a:graphicFrameLocks noGrp="1"/>
          </p:cNvGraphicFramePr>
          <p:nvPr>
            <p:ph sz="quarter" idx="13"/>
            <p:extLst>
              <p:ext uri="{D42A27DB-BD31-4B8C-83A1-F6EECF244321}">
                <p14:modId xmlns:p14="http://schemas.microsoft.com/office/powerpoint/2010/main" xmlns="" val="2034036407"/>
              </p:ext>
            </p:extLst>
          </p:nvPr>
        </p:nvGraphicFramePr>
        <p:xfrm>
          <a:off x="571472" y="1643050"/>
          <a:ext cx="381642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Rezervirano mjesto sadržaja 10"/>
          <p:cNvGraphicFramePr>
            <a:graphicFrameLocks noGrp="1"/>
          </p:cNvGraphicFramePr>
          <p:nvPr>
            <p:ph sz="quarter" idx="14"/>
            <p:extLst>
              <p:ext uri="{D42A27DB-BD31-4B8C-83A1-F6EECF244321}">
                <p14:modId xmlns:p14="http://schemas.microsoft.com/office/powerpoint/2010/main" xmlns="" val="1401251516"/>
              </p:ext>
            </p:extLst>
          </p:nvPr>
        </p:nvGraphicFramePr>
        <p:xfrm>
          <a:off x="4716016" y="1556792"/>
          <a:ext cx="3775086" cy="44644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041479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l="20741" t="9241" r="16794" b="10963"/>
          <a:stretch>
            <a:fillRect/>
          </a:stretch>
        </p:blipFill>
        <p:spPr bwMode="auto">
          <a:xfrm>
            <a:off x="468313" y="188913"/>
            <a:ext cx="7920037" cy="6323012"/>
          </a:xfrm>
          <a:prstGeom prst="rect">
            <a:avLst/>
          </a:prstGeom>
          <a:noFill/>
          <a:ln w="9525">
            <a:noFill/>
            <a:miter lim="800000"/>
            <a:headEnd/>
            <a:tailEnd/>
          </a:ln>
          <a:effectLst/>
        </p:spPr>
      </p:pic>
      <p:sp>
        <p:nvSpPr>
          <p:cNvPr id="92165" name="Rectangle 5"/>
          <p:cNvSpPr>
            <a:spLocks noChangeArrowheads="1"/>
          </p:cNvSpPr>
          <p:nvPr/>
        </p:nvSpPr>
        <p:spPr bwMode="auto">
          <a:xfrm>
            <a:off x="539750" y="1125538"/>
            <a:ext cx="3240088" cy="503237"/>
          </a:xfrm>
          <a:prstGeom prst="rect">
            <a:avLst/>
          </a:prstGeom>
          <a:noFill/>
          <a:ln w="76200">
            <a:solidFill>
              <a:srgbClr val="FFCC00"/>
            </a:solidFill>
            <a:miter lim="800000"/>
            <a:headEnd/>
            <a:tailEnd/>
          </a:ln>
          <a:effectLst/>
        </p:spPr>
        <p:txBody>
          <a:bodyPr wrap="none" anchor="ctr"/>
          <a:lstStyle/>
          <a:p>
            <a:endParaRPr lang="hr-HR"/>
          </a:p>
        </p:txBody>
      </p:sp>
      <p:sp>
        <p:nvSpPr>
          <p:cNvPr id="92163" name="AutoShape 3"/>
          <p:cNvSpPr>
            <a:spLocks noChangeArrowheads="1"/>
          </p:cNvSpPr>
          <p:nvPr/>
        </p:nvSpPr>
        <p:spPr bwMode="auto">
          <a:xfrm rot="10166901">
            <a:off x="1692275" y="1557338"/>
            <a:ext cx="360363" cy="576262"/>
          </a:xfrm>
          <a:prstGeom prst="downArrow">
            <a:avLst>
              <a:gd name="adj1" fmla="val 50000"/>
              <a:gd name="adj2" fmla="val 39978"/>
            </a:avLst>
          </a:prstGeom>
          <a:solidFill>
            <a:schemeClr val="bg1"/>
          </a:solidFill>
          <a:ln w="28575">
            <a:solidFill>
              <a:srgbClr val="FF0000"/>
            </a:solidFill>
            <a:miter lim="800000"/>
            <a:headEnd/>
            <a:tailEnd/>
          </a:ln>
          <a:effectLst/>
        </p:spPr>
        <p:txBody>
          <a:bodyPr wrap="none" anchor="ctr"/>
          <a:lstStyle/>
          <a:p>
            <a:endParaRPr lang="hr-HR"/>
          </a:p>
        </p:txBody>
      </p:sp>
      <p:sp>
        <p:nvSpPr>
          <p:cNvPr id="92164" name="Rectangle 4"/>
          <p:cNvSpPr>
            <a:spLocks noChangeArrowheads="1"/>
          </p:cNvSpPr>
          <p:nvPr/>
        </p:nvSpPr>
        <p:spPr bwMode="auto">
          <a:xfrm rot="16200000">
            <a:off x="1331120" y="3933031"/>
            <a:ext cx="4176712" cy="720725"/>
          </a:xfrm>
          <a:prstGeom prst="rect">
            <a:avLst/>
          </a:prstGeom>
          <a:noFill/>
          <a:ln w="76200">
            <a:solidFill>
              <a:srgbClr val="FF0000"/>
            </a:solidFill>
            <a:miter lim="800000"/>
            <a:headEnd/>
            <a:tailEnd/>
          </a:ln>
          <a:effectLst/>
        </p:spPr>
        <p:txBody>
          <a:bodyPr wrap="none" anchor="ctr"/>
          <a:lstStyle/>
          <a:p>
            <a:endParaRPr lang="hr-H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Effect transition="in" filter="wipe(left)">
                                      <p:cBhvr>
                                        <p:cTn id="7" dur="1000"/>
                                        <p:tgtEl>
                                          <p:spTgt spid="92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63"/>
                                        </p:tgtEl>
                                        <p:attrNameLst>
                                          <p:attrName>style.visibility</p:attrName>
                                        </p:attrNameLst>
                                      </p:cBhvr>
                                      <p:to>
                                        <p:strVal val="visible"/>
                                      </p:to>
                                    </p:set>
                                    <p:animEffect transition="in" filter="wipe(down)">
                                      <p:cBhvr>
                                        <p:cTn id="12" dur="500"/>
                                        <p:tgtEl>
                                          <p:spTgt spid="921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2164"/>
                                        </p:tgtEl>
                                        <p:attrNameLst>
                                          <p:attrName>style.visibility</p:attrName>
                                        </p:attrNameLst>
                                      </p:cBhvr>
                                      <p:to>
                                        <p:strVal val="visible"/>
                                      </p:to>
                                    </p:set>
                                    <p:animEffect transition="in" filter="wipe(up)">
                                      <p:cBhvr>
                                        <p:cTn id="17" dur="500"/>
                                        <p:tgtEl>
                                          <p:spTgt spid="9216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1.66667E-6 -1.55679E-6 L 0.11024 -1.55679E-6 " pathEditMode="relative" rAng="0" ptsTypes="AA">
                                      <p:cBhvr>
                                        <p:cTn id="21" dur="1000" fill="hold"/>
                                        <p:tgtEl>
                                          <p:spTgt spid="92164"/>
                                        </p:tgtEl>
                                        <p:attrNameLst>
                                          <p:attrName>ppt_x</p:attrName>
                                          <p:attrName>ppt_y</p:attrName>
                                        </p:attrNameLst>
                                      </p:cBhvr>
                                      <p:rCtr x="55" y="0"/>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2" nodeType="clickEffect">
                                  <p:stCondLst>
                                    <p:cond delay="0"/>
                                  </p:stCondLst>
                                  <p:childTnLst>
                                    <p:animMotion origin="layout" path="M 0.11024 -1.55679E-6 L 0.21267 -1.55679E-6 " pathEditMode="relative" rAng="0" ptsTypes="AA">
                                      <p:cBhvr>
                                        <p:cTn id="25" dur="1000" fill="hold"/>
                                        <p:tgtEl>
                                          <p:spTgt spid="92164"/>
                                        </p:tgtEl>
                                        <p:attrNameLst>
                                          <p:attrName>ppt_x</p:attrName>
                                          <p:attrName>ppt_y</p:attrName>
                                        </p:attrNameLst>
                                      </p:cBhvr>
                                      <p:rCtr x="51" y="0"/>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grpId="3" nodeType="clickEffect">
                                  <p:stCondLst>
                                    <p:cond delay="0"/>
                                  </p:stCondLst>
                                  <p:childTnLst>
                                    <p:animMotion origin="layout" path="M 0.21267 -1.55679E-6 L 0.32292 -1.55679E-6 " pathEditMode="relative" rAng="0" ptsTypes="AA">
                                      <p:cBhvr>
                                        <p:cTn id="29" dur="2000" fill="hold"/>
                                        <p:tgtEl>
                                          <p:spTgt spid="92164"/>
                                        </p:tgtEl>
                                        <p:attrNameLst>
                                          <p:attrName>ppt_x</p:attrName>
                                          <p:attrName>ppt_y</p:attrName>
                                        </p:attrNameLst>
                                      </p:cBhvr>
                                      <p:rCtr x="5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P spid="92163" grpId="0" animBg="1"/>
      <p:bldP spid="92164" grpId="0" animBg="1"/>
      <p:bldP spid="92164" grpId="1" animBg="1"/>
      <p:bldP spid="92164" grpId="2" animBg="1"/>
      <p:bldP spid="92164" grpId="3"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p:cNvPicPr>
            <a:picLocks noChangeAspect="1" noChangeArrowheads="1"/>
          </p:cNvPicPr>
          <p:nvPr/>
        </p:nvPicPr>
        <p:blipFill>
          <a:blip r:embed="rId2" cstate="print"/>
          <a:srcRect t="25856"/>
          <a:stretch>
            <a:fillRect/>
          </a:stretch>
        </p:blipFill>
        <p:spPr bwMode="auto">
          <a:xfrm>
            <a:off x="0" y="1484313"/>
            <a:ext cx="9144000" cy="5084762"/>
          </a:xfrm>
          <a:prstGeom prst="rect">
            <a:avLst/>
          </a:prstGeom>
          <a:noFill/>
          <a:ln w="9525">
            <a:noFill/>
            <a:miter lim="800000"/>
            <a:headEnd/>
            <a:tailEnd/>
          </a:ln>
          <a:effectLst/>
        </p:spPr>
      </p:pic>
      <p:sp>
        <p:nvSpPr>
          <p:cNvPr id="93189" name="Rectangle 5"/>
          <p:cNvSpPr>
            <a:spLocks noChangeArrowheads="1"/>
          </p:cNvSpPr>
          <p:nvPr/>
        </p:nvSpPr>
        <p:spPr bwMode="auto">
          <a:xfrm>
            <a:off x="0" y="3716338"/>
            <a:ext cx="6084888" cy="503237"/>
          </a:xfrm>
          <a:prstGeom prst="rect">
            <a:avLst/>
          </a:prstGeom>
          <a:noFill/>
          <a:ln w="76200">
            <a:solidFill>
              <a:srgbClr val="FFFF00"/>
            </a:solidFill>
            <a:miter lim="800000"/>
            <a:headEnd/>
            <a:tailEnd/>
          </a:ln>
          <a:effectLst/>
        </p:spPr>
        <p:txBody>
          <a:bodyPr wrap="none" anchor="ctr"/>
          <a:lstStyle/>
          <a:p>
            <a:endParaRPr lang="hr-HR"/>
          </a:p>
        </p:txBody>
      </p:sp>
      <p:sp>
        <p:nvSpPr>
          <p:cNvPr id="93191" name="AutoShape 7"/>
          <p:cNvSpPr>
            <a:spLocks noChangeArrowheads="1"/>
          </p:cNvSpPr>
          <p:nvPr/>
        </p:nvSpPr>
        <p:spPr bwMode="auto">
          <a:xfrm rot="9043737">
            <a:off x="1403350" y="4076700"/>
            <a:ext cx="431800" cy="574675"/>
          </a:xfrm>
          <a:prstGeom prst="downArrow">
            <a:avLst>
              <a:gd name="adj1" fmla="val 50000"/>
              <a:gd name="adj2" fmla="val 33272"/>
            </a:avLst>
          </a:prstGeom>
          <a:solidFill>
            <a:schemeClr val="bg1"/>
          </a:solidFill>
          <a:ln w="28575">
            <a:solidFill>
              <a:srgbClr val="FF0000"/>
            </a:solidFill>
            <a:miter lim="800000"/>
            <a:headEnd/>
            <a:tailEnd/>
          </a:ln>
          <a:effectLst/>
        </p:spPr>
        <p:txBody>
          <a:bodyPr wrap="none" anchor="ctr"/>
          <a:lstStyle/>
          <a:p>
            <a:endParaRPr lang="hr-HR"/>
          </a:p>
        </p:txBody>
      </p:sp>
      <p:sp>
        <p:nvSpPr>
          <p:cNvPr id="93192" name="Text Box 8"/>
          <p:cNvSpPr txBox="1">
            <a:spLocks noChangeArrowheads="1"/>
          </p:cNvSpPr>
          <p:nvPr/>
        </p:nvSpPr>
        <p:spPr bwMode="auto">
          <a:xfrm>
            <a:off x="7308850" y="1484313"/>
            <a:ext cx="1655763" cy="336550"/>
          </a:xfrm>
          <a:prstGeom prst="rect">
            <a:avLst/>
          </a:prstGeom>
          <a:noFill/>
          <a:ln w="9525">
            <a:noFill/>
            <a:miter lim="800000"/>
            <a:headEnd/>
            <a:tailEnd/>
          </a:ln>
          <a:effectLst/>
        </p:spPr>
        <p:txBody>
          <a:bodyPr>
            <a:spAutoFit/>
          </a:bodyPr>
          <a:lstStyle/>
          <a:p>
            <a:pPr>
              <a:spcBef>
                <a:spcPct val="50000"/>
              </a:spcBef>
            </a:pPr>
            <a:r>
              <a:rPr lang="hr-HR" sz="1600" b="1" u="sng">
                <a:solidFill>
                  <a:schemeClr val="bg1"/>
                </a:solidFill>
                <a:effectLst>
                  <a:outerShdw blurRad="38100" dist="38100" dir="2700000" algn="tl">
                    <a:srgbClr val="000000"/>
                  </a:outerShdw>
                </a:effectLst>
              </a:rPr>
              <a:t>Horvat Hrvoje</a:t>
            </a:r>
          </a:p>
        </p:txBody>
      </p:sp>
      <p:sp>
        <p:nvSpPr>
          <p:cNvPr id="8"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wipe(left)">
                                      <p:cBhvr>
                                        <p:cTn id="7" dur="1000"/>
                                        <p:tgtEl>
                                          <p:spTgt spid="931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3191"/>
                                        </p:tgtEl>
                                        <p:attrNameLst>
                                          <p:attrName>style.visibility</p:attrName>
                                        </p:attrNameLst>
                                      </p:cBhvr>
                                      <p:to>
                                        <p:strVal val="visible"/>
                                      </p:to>
                                    </p:set>
                                    <p:animEffect transition="in" filter="wipe(down)">
                                      <p:cBhvr>
                                        <p:cTn id="12"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p:cNvPicPr>
            <a:picLocks noChangeAspect="1" noChangeArrowheads="1"/>
          </p:cNvPicPr>
          <p:nvPr/>
        </p:nvPicPr>
        <p:blipFill>
          <a:blip r:embed="rId2" cstate="print"/>
          <a:srcRect t="29318" b="19489"/>
          <a:stretch>
            <a:fillRect/>
          </a:stretch>
        </p:blipFill>
        <p:spPr bwMode="auto">
          <a:xfrm>
            <a:off x="0" y="1700213"/>
            <a:ext cx="9145588" cy="4465637"/>
          </a:xfrm>
          <a:prstGeom prst="rect">
            <a:avLst/>
          </a:prstGeom>
          <a:noFill/>
          <a:ln w="9525">
            <a:noFill/>
            <a:miter lim="800000"/>
            <a:headEnd/>
            <a:tailEnd/>
          </a:ln>
          <a:effectLst/>
        </p:spPr>
      </p:pic>
      <p:sp>
        <p:nvSpPr>
          <p:cNvPr id="77829" name="AutoShape 5"/>
          <p:cNvSpPr>
            <a:spLocks noChangeArrowheads="1"/>
          </p:cNvSpPr>
          <p:nvPr/>
        </p:nvSpPr>
        <p:spPr bwMode="auto">
          <a:xfrm rot="9265656">
            <a:off x="1042988" y="5516563"/>
            <a:ext cx="504825" cy="863600"/>
          </a:xfrm>
          <a:prstGeom prst="downArrow">
            <a:avLst>
              <a:gd name="adj1" fmla="val 50000"/>
              <a:gd name="adj2" fmla="val 42767"/>
            </a:avLst>
          </a:prstGeom>
          <a:solidFill>
            <a:schemeClr val="bg1"/>
          </a:solidFill>
          <a:ln w="28575">
            <a:solidFill>
              <a:srgbClr val="FF0000"/>
            </a:solidFill>
            <a:miter lim="800000"/>
            <a:headEnd/>
            <a:tailEnd/>
          </a:ln>
          <a:effectLst/>
        </p:spPr>
        <p:txBody>
          <a:bodyPr wrap="none" anchor="ctr"/>
          <a:lstStyle/>
          <a:p>
            <a:endParaRPr lang="hr-HR"/>
          </a:p>
        </p:txBody>
      </p:sp>
      <p:sp>
        <p:nvSpPr>
          <p:cNvPr id="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Effect transition="in" filter="wipe(down)">
                                      <p:cBhvr>
                                        <p:cTn id="7"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27712" y="0"/>
            <a:ext cx="6688576" cy="6858000"/>
          </a:xfrm>
          <a:prstGeom prst="rect">
            <a:avLst/>
          </a:prstGeom>
        </p:spPr>
      </p:pic>
    </p:spTree>
  </p:cSld>
  <p:clrMapOvr>
    <a:masterClrMapping/>
  </p:clrMapOvr>
  <p:transition spd="slow">
    <p:pull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2" cstate="print"/>
          <a:srcRect l="739" t="28349" b="15553"/>
          <a:stretch>
            <a:fillRect/>
          </a:stretch>
        </p:blipFill>
        <p:spPr bwMode="auto">
          <a:xfrm>
            <a:off x="-1588" y="1628775"/>
            <a:ext cx="9145588" cy="4535488"/>
          </a:xfrm>
          <a:prstGeom prst="rect">
            <a:avLst/>
          </a:prstGeom>
          <a:noFill/>
          <a:ln w="9525">
            <a:noFill/>
            <a:miter lim="800000"/>
            <a:headEnd/>
            <a:tailEnd/>
          </a:ln>
          <a:effectLst/>
        </p:spPr>
      </p:pic>
      <p:sp>
        <p:nvSpPr>
          <p:cNvPr id="81927" name="Rectangle 7"/>
          <p:cNvSpPr>
            <a:spLocks noChangeArrowheads="1"/>
          </p:cNvSpPr>
          <p:nvPr/>
        </p:nvSpPr>
        <p:spPr bwMode="auto">
          <a:xfrm>
            <a:off x="4716463" y="4508500"/>
            <a:ext cx="4248150" cy="1657350"/>
          </a:xfrm>
          <a:prstGeom prst="rect">
            <a:avLst/>
          </a:prstGeom>
          <a:noFill/>
          <a:ln w="57150">
            <a:solidFill>
              <a:srgbClr val="FFCC00"/>
            </a:solidFill>
            <a:miter lim="800000"/>
            <a:headEnd/>
            <a:tailEnd/>
          </a:ln>
          <a:effectLst/>
        </p:spPr>
        <p:txBody>
          <a:bodyPr wrap="none" anchor="ctr"/>
          <a:lstStyle/>
          <a:p>
            <a:endParaRPr lang="hr-HR"/>
          </a:p>
        </p:txBody>
      </p:sp>
      <p:sp>
        <p:nvSpPr>
          <p:cNvPr id="81930" name="AutoShape 10"/>
          <p:cNvSpPr>
            <a:spLocks noChangeArrowheads="1"/>
          </p:cNvSpPr>
          <p:nvPr/>
        </p:nvSpPr>
        <p:spPr bwMode="auto">
          <a:xfrm rot="9265656">
            <a:off x="1042988" y="3500438"/>
            <a:ext cx="504825" cy="863600"/>
          </a:xfrm>
          <a:prstGeom prst="downArrow">
            <a:avLst>
              <a:gd name="adj1" fmla="val 50000"/>
              <a:gd name="adj2" fmla="val 42767"/>
            </a:avLst>
          </a:prstGeom>
          <a:solidFill>
            <a:schemeClr val="bg1"/>
          </a:solidFill>
          <a:ln w="28575">
            <a:solidFill>
              <a:srgbClr val="FF0000"/>
            </a:solidFill>
            <a:miter lim="800000"/>
            <a:headEnd/>
            <a:tailEnd/>
          </a:ln>
          <a:effectLst/>
        </p:spPr>
        <p:txBody>
          <a:bodyPr wrap="none" anchor="ctr"/>
          <a:lstStyle/>
          <a:p>
            <a:endParaRPr lang="hr-HR"/>
          </a:p>
        </p:txBody>
      </p:sp>
      <p:pic>
        <p:nvPicPr>
          <p:cNvPr id="81931" name="Picture 11" descr="0351007"/>
          <p:cNvPicPr>
            <a:picLocks noChangeAspect="1" noChangeArrowheads="1"/>
          </p:cNvPicPr>
          <p:nvPr/>
        </p:nvPicPr>
        <p:blipFill>
          <a:blip r:embed="rId3" cstate="print">
            <a:clrChange>
              <a:clrFrom>
                <a:srgbClr val="FFFFFF"/>
              </a:clrFrom>
              <a:clrTo>
                <a:srgbClr val="FFFFFF">
                  <a:alpha val="0"/>
                </a:srgbClr>
              </a:clrTo>
            </a:clrChange>
          </a:blip>
          <a:srcRect l="10193" r="15625"/>
          <a:stretch>
            <a:fillRect/>
          </a:stretch>
        </p:blipFill>
        <p:spPr bwMode="auto">
          <a:xfrm>
            <a:off x="7885113" y="4076700"/>
            <a:ext cx="935037" cy="849313"/>
          </a:xfrm>
          <a:prstGeom prst="rect">
            <a:avLst/>
          </a:prstGeom>
          <a:noFill/>
        </p:spPr>
      </p:pic>
      <p:sp>
        <p:nvSpPr>
          <p:cNvPr id="8"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27"/>
                                        </p:tgtEl>
                                        <p:attrNameLst>
                                          <p:attrName>style.visibility</p:attrName>
                                        </p:attrNameLst>
                                      </p:cBhvr>
                                      <p:to>
                                        <p:strVal val="visible"/>
                                      </p:to>
                                    </p:set>
                                    <p:animEffect transition="in" filter="wipe(left)">
                                      <p:cBhvr>
                                        <p:cTn id="7" dur="1000"/>
                                        <p:tgtEl>
                                          <p:spTgt spid="81927"/>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81931"/>
                                        </p:tgtEl>
                                        <p:attrNameLst>
                                          <p:attrName>style.visibility</p:attrName>
                                        </p:attrNameLst>
                                      </p:cBhvr>
                                      <p:to>
                                        <p:strVal val="visible"/>
                                      </p:to>
                                    </p:set>
                                    <p:animEffect transition="in" filter="circle(out)">
                                      <p:cBhvr>
                                        <p:cTn id="11" dur="500"/>
                                        <p:tgtEl>
                                          <p:spTgt spid="8193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1930"/>
                                        </p:tgtEl>
                                        <p:attrNameLst>
                                          <p:attrName>style.visibility</p:attrName>
                                        </p:attrNameLst>
                                      </p:cBhvr>
                                      <p:to>
                                        <p:strVal val="visible"/>
                                      </p:to>
                                    </p:set>
                                    <p:animEffect transition="in" filter="wipe(down)">
                                      <p:cBhvr>
                                        <p:cTn id="16"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p:bldP spid="819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2" cstate="print"/>
          <a:srcRect t="27365" b="14561"/>
          <a:stretch>
            <a:fillRect/>
          </a:stretch>
        </p:blipFill>
        <p:spPr bwMode="auto">
          <a:xfrm>
            <a:off x="0" y="1557338"/>
            <a:ext cx="9144000" cy="4535487"/>
          </a:xfrm>
          <a:prstGeom prst="rect">
            <a:avLst/>
          </a:prstGeom>
          <a:noFill/>
          <a:ln w="9525">
            <a:noFill/>
            <a:miter lim="800000"/>
            <a:headEnd/>
            <a:tailEnd/>
          </a:ln>
          <a:effectLst/>
        </p:spPr>
      </p:pic>
      <p:sp>
        <p:nvSpPr>
          <p:cNvPr id="82950" name="AutoShape 6"/>
          <p:cNvSpPr>
            <a:spLocks noChangeArrowheads="1"/>
          </p:cNvSpPr>
          <p:nvPr/>
        </p:nvSpPr>
        <p:spPr bwMode="auto">
          <a:xfrm rot="9265656">
            <a:off x="8459788" y="5661025"/>
            <a:ext cx="504825" cy="863600"/>
          </a:xfrm>
          <a:prstGeom prst="downArrow">
            <a:avLst>
              <a:gd name="adj1" fmla="val 50000"/>
              <a:gd name="adj2" fmla="val 42767"/>
            </a:avLst>
          </a:prstGeom>
          <a:solidFill>
            <a:schemeClr val="bg1"/>
          </a:solidFill>
          <a:ln w="28575">
            <a:solidFill>
              <a:srgbClr val="FF0000"/>
            </a:solidFill>
            <a:miter lim="800000"/>
            <a:headEnd/>
            <a:tailEnd/>
          </a:ln>
          <a:effectLst/>
        </p:spPr>
        <p:txBody>
          <a:bodyPr wrap="none" anchor="ctr"/>
          <a:lstStyle/>
          <a:p>
            <a:endParaRPr lang="hr-HR"/>
          </a:p>
        </p:txBody>
      </p:sp>
      <p:pic>
        <p:nvPicPr>
          <p:cNvPr id="82952" name="Picture 8" descr="0351007"/>
          <p:cNvPicPr>
            <a:picLocks noChangeAspect="1" noChangeArrowheads="1"/>
          </p:cNvPicPr>
          <p:nvPr/>
        </p:nvPicPr>
        <p:blipFill>
          <a:blip r:embed="rId3" cstate="print">
            <a:clrChange>
              <a:clrFrom>
                <a:srgbClr val="FFFFFF"/>
              </a:clrFrom>
              <a:clrTo>
                <a:srgbClr val="FFFFFF">
                  <a:alpha val="0"/>
                </a:srgbClr>
              </a:clrTo>
            </a:clrChange>
          </a:blip>
          <a:srcRect l="10193" r="15625"/>
          <a:stretch>
            <a:fillRect/>
          </a:stretch>
        </p:blipFill>
        <p:spPr bwMode="auto">
          <a:xfrm>
            <a:off x="7740650" y="6021388"/>
            <a:ext cx="720725" cy="654050"/>
          </a:xfrm>
          <a:prstGeom prst="rect">
            <a:avLst/>
          </a:prstGeom>
          <a:noFill/>
        </p:spPr>
      </p:pic>
      <p:sp>
        <p:nvSpPr>
          <p:cNvPr id="7"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wipe(down)">
                                      <p:cBhvr>
                                        <p:cTn id="7" dur="500"/>
                                        <p:tgtEl>
                                          <p:spTgt spid="82950"/>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82952"/>
                                        </p:tgtEl>
                                        <p:attrNameLst>
                                          <p:attrName>style.visibility</p:attrName>
                                        </p:attrNameLst>
                                      </p:cBhvr>
                                      <p:to>
                                        <p:strVal val="visible"/>
                                      </p:to>
                                    </p:set>
                                    <p:animEffect transition="in" filter="circle(out)">
                                      <p:cBhvr>
                                        <p:cTn id="11" dur="500"/>
                                        <p:tgtEl>
                                          <p:spTgt spid="82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ln/>
        </p:spPr>
        <p:txBody>
          <a:bodyPr/>
          <a:lstStyle/>
          <a:p>
            <a:endParaRPr lang="sr-Latn-CS"/>
          </a:p>
        </p:txBody>
      </p:sp>
      <p:sp>
        <p:nvSpPr>
          <p:cNvPr id="73733" name="Rectangle 5"/>
          <p:cNvSpPr>
            <a:spLocks noGrp="1" noChangeArrowheads="1"/>
          </p:cNvSpPr>
          <p:nvPr>
            <p:ph type="subTitle" idx="1"/>
          </p:nvPr>
        </p:nvSpPr>
        <p:spPr>
          <a:ln/>
        </p:spPr>
        <p:txBody>
          <a:bodyPr/>
          <a:lstStyle/>
          <a:p>
            <a:endParaRPr lang="sr-Latn-CS"/>
          </a:p>
        </p:txBody>
      </p:sp>
      <p:pic>
        <p:nvPicPr>
          <p:cNvPr id="73734" name="Picture 6"/>
          <p:cNvPicPr>
            <a:picLocks noChangeAspect="1" noChangeArrowheads="1"/>
          </p:cNvPicPr>
          <p:nvPr/>
        </p:nvPicPr>
        <p:blipFill>
          <a:blip r:embed="rId2" cstate="print"/>
          <a:srcRect t="26898"/>
          <a:stretch>
            <a:fillRect/>
          </a:stretch>
        </p:blipFill>
        <p:spPr bwMode="auto">
          <a:xfrm>
            <a:off x="0" y="1844675"/>
            <a:ext cx="9144000" cy="5013325"/>
          </a:xfrm>
          <a:prstGeom prst="rect">
            <a:avLst/>
          </a:prstGeom>
          <a:noFill/>
          <a:ln w="9525">
            <a:noFill/>
            <a:miter lim="800000"/>
            <a:headEnd/>
            <a:tailEnd/>
          </a:ln>
          <a:effectLst/>
        </p:spPr>
      </p:pic>
      <p:sp>
        <p:nvSpPr>
          <p:cNvPr id="73735" name="AutoShape 7"/>
          <p:cNvSpPr>
            <a:spLocks noChangeArrowheads="1"/>
          </p:cNvSpPr>
          <p:nvPr/>
        </p:nvSpPr>
        <p:spPr bwMode="auto">
          <a:xfrm rot="9265656">
            <a:off x="1187450" y="3933825"/>
            <a:ext cx="504825" cy="863600"/>
          </a:xfrm>
          <a:prstGeom prst="downArrow">
            <a:avLst>
              <a:gd name="adj1" fmla="val 50000"/>
              <a:gd name="adj2" fmla="val 42767"/>
            </a:avLst>
          </a:prstGeom>
          <a:solidFill>
            <a:schemeClr val="bg1"/>
          </a:solidFill>
          <a:ln w="28575">
            <a:solidFill>
              <a:srgbClr val="FF0000"/>
            </a:solidFill>
            <a:miter lim="800000"/>
            <a:headEnd/>
            <a:tailEnd/>
          </a:ln>
          <a:effectLst/>
        </p:spPr>
        <p:txBody>
          <a:bodyPr wrap="none" anchor="ctr"/>
          <a:lstStyle/>
          <a:p>
            <a:endParaRPr lang="hr-HR"/>
          </a:p>
        </p:txBody>
      </p:sp>
      <p:sp>
        <p:nvSpPr>
          <p:cNvPr id="73737" name="Oval 9"/>
          <p:cNvSpPr>
            <a:spLocks noChangeArrowheads="1"/>
          </p:cNvSpPr>
          <p:nvPr/>
        </p:nvSpPr>
        <p:spPr bwMode="auto">
          <a:xfrm>
            <a:off x="6300788" y="4941888"/>
            <a:ext cx="503237" cy="574675"/>
          </a:xfrm>
          <a:prstGeom prst="ellipse">
            <a:avLst/>
          </a:prstGeom>
          <a:noFill/>
          <a:ln w="57150">
            <a:solidFill>
              <a:srgbClr val="FFCC00"/>
            </a:solidFill>
            <a:round/>
            <a:headEnd/>
            <a:tailEnd/>
          </a:ln>
          <a:effectLst/>
        </p:spPr>
        <p:txBody>
          <a:bodyPr wrap="none" anchor="ctr"/>
          <a:lstStyle/>
          <a:p>
            <a:endParaRPr lang="hr-HR"/>
          </a:p>
        </p:txBody>
      </p:sp>
      <p:sp>
        <p:nvSpPr>
          <p:cNvPr id="73738" name="AutoShape 10"/>
          <p:cNvSpPr>
            <a:spLocks noChangeArrowheads="1"/>
          </p:cNvSpPr>
          <p:nvPr/>
        </p:nvSpPr>
        <p:spPr bwMode="auto">
          <a:xfrm rot="9265656">
            <a:off x="8388350" y="5229225"/>
            <a:ext cx="504825" cy="863600"/>
          </a:xfrm>
          <a:prstGeom prst="downArrow">
            <a:avLst>
              <a:gd name="adj1" fmla="val 50000"/>
              <a:gd name="adj2" fmla="val 42767"/>
            </a:avLst>
          </a:prstGeom>
          <a:solidFill>
            <a:schemeClr val="bg1"/>
          </a:solidFill>
          <a:ln w="28575">
            <a:solidFill>
              <a:srgbClr val="FF0000"/>
            </a:solidFill>
            <a:miter lim="800000"/>
            <a:headEnd/>
            <a:tailEnd/>
          </a:ln>
          <a:effectLst/>
        </p:spPr>
        <p:txBody>
          <a:bodyPr wrap="none" anchor="ctr"/>
          <a:lstStyle/>
          <a:p>
            <a:endParaRPr lang="hr-HR"/>
          </a:p>
        </p:txBody>
      </p:sp>
      <p:pic>
        <p:nvPicPr>
          <p:cNvPr id="73740" name="Picture 12" descr="0351007"/>
          <p:cNvPicPr>
            <a:picLocks noChangeAspect="1" noChangeArrowheads="1"/>
          </p:cNvPicPr>
          <p:nvPr/>
        </p:nvPicPr>
        <p:blipFill>
          <a:blip r:embed="rId3" cstate="print">
            <a:clrChange>
              <a:clrFrom>
                <a:srgbClr val="FFFFFF"/>
              </a:clrFrom>
              <a:clrTo>
                <a:srgbClr val="FFFFFF">
                  <a:alpha val="0"/>
                </a:srgbClr>
              </a:clrTo>
            </a:clrChange>
          </a:blip>
          <a:srcRect l="10193" r="15625"/>
          <a:stretch>
            <a:fillRect/>
          </a:stretch>
        </p:blipFill>
        <p:spPr bwMode="auto">
          <a:xfrm>
            <a:off x="3779838" y="5589588"/>
            <a:ext cx="935037" cy="849312"/>
          </a:xfrm>
          <a:prstGeom prst="rect">
            <a:avLst/>
          </a:prstGeom>
          <a:noFill/>
        </p:spPr>
      </p:pic>
      <p:sp>
        <p:nvSpPr>
          <p:cNvPr id="11"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73740"/>
                                        </p:tgtEl>
                                        <p:attrNameLst>
                                          <p:attrName>style.visibility</p:attrName>
                                        </p:attrNameLst>
                                      </p:cBhvr>
                                      <p:to>
                                        <p:strVal val="visible"/>
                                      </p:to>
                                    </p:set>
                                    <p:animEffect transition="in" filter="circle(out)">
                                      <p:cBhvr>
                                        <p:cTn id="7" dur="500"/>
                                        <p:tgtEl>
                                          <p:spTgt spid="737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3737"/>
                                        </p:tgtEl>
                                        <p:attrNameLst>
                                          <p:attrName>style.visibility</p:attrName>
                                        </p:attrNameLst>
                                      </p:cBhvr>
                                      <p:to>
                                        <p:strVal val="visible"/>
                                      </p:to>
                                    </p:set>
                                    <p:animEffect transition="in" filter="circle(in)">
                                      <p:cBhvr>
                                        <p:cTn id="12" dur="2000"/>
                                        <p:tgtEl>
                                          <p:spTgt spid="737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3738"/>
                                        </p:tgtEl>
                                        <p:attrNameLst>
                                          <p:attrName>style.visibility</p:attrName>
                                        </p:attrNameLst>
                                      </p:cBhvr>
                                      <p:to>
                                        <p:strVal val="visible"/>
                                      </p:to>
                                    </p:set>
                                    <p:animEffect transition="in" filter="wipe(down)">
                                      <p:cBhvr>
                                        <p:cTn id="17" dur="500"/>
                                        <p:tgtEl>
                                          <p:spTgt spid="737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3740"/>
                                        </p:tgtEl>
                                      </p:cBhvr>
                                    </p:animEffect>
                                    <p:set>
                                      <p:cBhvr>
                                        <p:cTn id="22" dur="1" fill="hold">
                                          <p:stCondLst>
                                            <p:cond delay="499"/>
                                          </p:stCondLst>
                                        </p:cTn>
                                        <p:tgtEl>
                                          <p:spTgt spid="7374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3737"/>
                                        </p:tgtEl>
                                      </p:cBhvr>
                                    </p:animEffect>
                                    <p:set>
                                      <p:cBhvr>
                                        <p:cTn id="25" dur="1" fill="hold">
                                          <p:stCondLst>
                                            <p:cond delay="499"/>
                                          </p:stCondLst>
                                        </p:cTn>
                                        <p:tgtEl>
                                          <p:spTgt spid="73737"/>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3738"/>
                                        </p:tgtEl>
                                      </p:cBhvr>
                                    </p:animEffect>
                                    <p:set>
                                      <p:cBhvr>
                                        <p:cTn id="28" dur="1" fill="hold">
                                          <p:stCondLst>
                                            <p:cond delay="499"/>
                                          </p:stCondLst>
                                        </p:cTn>
                                        <p:tgtEl>
                                          <p:spTgt spid="737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3735"/>
                                        </p:tgtEl>
                                        <p:attrNameLst>
                                          <p:attrName>style.visibility</p:attrName>
                                        </p:attrNameLst>
                                      </p:cBhvr>
                                      <p:to>
                                        <p:strVal val="visible"/>
                                      </p:to>
                                    </p:set>
                                    <p:animEffect transition="in" filter="wipe(down)">
                                      <p:cBhvr>
                                        <p:cTn id="33"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p:bldP spid="73737" grpId="0" animBg="1"/>
      <p:bldP spid="73737" grpId="1" animBg="1"/>
      <p:bldP spid="73738" grpId="0" animBg="1"/>
      <p:bldP spid="73738"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ln/>
        </p:spPr>
        <p:txBody>
          <a:bodyPr/>
          <a:lstStyle/>
          <a:p>
            <a:endParaRPr lang="sr-Latn-CS"/>
          </a:p>
        </p:txBody>
      </p:sp>
      <p:sp>
        <p:nvSpPr>
          <p:cNvPr id="73733" name="Rectangle 5"/>
          <p:cNvSpPr>
            <a:spLocks noGrp="1" noChangeArrowheads="1"/>
          </p:cNvSpPr>
          <p:nvPr>
            <p:ph type="subTitle" idx="1"/>
          </p:nvPr>
        </p:nvSpPr>
        <p:spPr>
          <a:ln/>
        </p:spPr>
        <p:txBody>
          <a:bodyPr/>
          <a:lstStyle/>
          <a:p>
            <a:endParaRPr lang="sr-Latn-CS"/>
          </a:p>
        </p:txBody>
      </p:sp>
      <p:pic>
        <p:nvPicPr>
          <p:cNvPr id="3" name="Slika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2268" y="0"/>
            <a:ext cx="6579464" cy="6858000"/>
          </a:xfrm>
          <a:prstGeom prst="rect">
            <a:avLst/>
          </a:prstGeom>
        </p:spPr>
      </p:pic>
    </p:spTree>
    <p:extLst>
      <p:ext uri="{BB962C8B-B14F-4D97-AF65-F5344CB8AC3E}">
        <p14:creationId xmlns:p14="http://schemas.microsoft.com/office/powerpoint/2010/main" xmlns="" val="620326905"/>
      </p:ext>
    </p:extLst>
  </p:cSld>
  <p:clrMapOvr>
    <a:masterClrMapping/>
  </p:clrMapOvr>
  <p:transition spd="slow">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ctrTitle"/>
          </p:nvPr>
        </p:nvSpPr>
        <p:spPr>
          <a:ln/>
        </p:spPr>
        <p:txBody>
          <a:bodyPr/>
          <a:lstStyle/>
          <a:p>
            <a:endParaRPr lang="sr-Latn-CS"/>
          </a:p>
        </p:txBody>
      </p:sp>
      <p:sp>
        <p:nvSpPr>
          <p:cNvPr id="73733" name="Rectangle 5"/>
          <p:cNvSpPr>
            <a:spLocks noGrp="1" noChangeArrowheads="1"/>
          </p:cNvSpPr>
          <p:nvPr>
            <p:ph type="subTitle" idx="1"/>
          </p:nvPr>
        </p:nvSpPr>
        <p:spPr>
          <a:ln/>
        </p:spPr>
        <p:txBody>
          <a:bodyPr/>
          <a:lstStyle/>
          <a:p>
            <a:endParaRPr lang="sr-Latn-CS"/>
          </a:p>
        </p:txBody>
      </p:sp>
      <p:pic>
        <p:nvPicPr>
          <p:cNvPr id="2" name="Slika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67958" y="0"/>
            <a:ext cx="6608084" cy="6858000"/>
          </a:xfrm>
          <a:prstGeom prst="rect">
            <a:avLst/>
          </a:prstGeom>
        </p:spPr>
      </p:pic>
    </p:spTree>
    <p:extLst>
      <p:ext uri="{BB962C8B-B14F-4D97-AF65-F5344CB8AC3E}">
        <p14:creationId xmlns:p14="http://schemas.microsoft.com/office/powerpoint/2010/main" xmlns="" val="3726209790"/>
      </p:ext>
    </p:extLst>
  </p:cSld>
  <p:clrMapOvr>
    <a:masterClrMapping/>
  </p:clrMapOvr>
  <p:transition spd="slow">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2" cstate="print"/>
          <a:srcRect t="26898"/>
          <a:stretch>
            <a:fillRect/>
          </a:stretch>
        </p:blipFill>
        <p:spPr bwMode="auto">
          <a:xfrm>
            <a:off x="0" y="1844675"/>
            <a:ext cx="9144000" cy="5013325"/>
          </a:xfrm>
          <a:prstGeom prst="rect">
            <a:avLst/>
          </a:prstGeom>
          <a:noFill/>
          <a:ln w="9525">
            <a:noFill/>
            <a:miter lim="800000"/>
            <a:headEnd/>
            <a:tailEnd/>
          </a:ln>
          <a:effectLst/>
        </p:spPr>
      </p:pic>
      <p:sp>
        <p:nvSpPr>
          <p:cNvPr id="74757" name="AutoShape 5"/>
          <p:cNvSpPr>
            <a:spLocks noChangeArrowheads="1"/>
          </p:cNvSpPr>
          <p:nvPr/>
        </p:nvSpPr>
        <p:spPr bwMode="auto">
          <a:xfrm rot="9265656">
            <a:off x="1116013" y="4437063"/>
            <a:ext cx="504825" cy="863600"/>
          </a:xfrm>
          <a:prstGeom prst="downArrow">
            <a:avLst>
              <a:gd name="adj1" fmla="val 50000"/>
              <a:gd name="adj2" fmla="val 42767"/>
            </a:avLst>
          </a:prstGeom>
          <a:solidFill>
            <a:schemeClr val="bg1"/>
          </a:solidFill>
          <a:ln w="28575">
            <a:solidFill>
              <a:srgbClr val="FF0000"/>
            </a:solidFill>
            <a:miter lim="800000"/>
            <a:headEnd/>
            <a:tailEnd/>
          </a:ln>
          <a:effectLst/>
        </p:spPr>
        <p:txBody>
          <a:bodyPr wrap="none" anchor="ctr"/>
          <a:lstStyle/>
          <a:p>
            <a:endParaRPr lang="hr-HR"/>
          </a:p>
        </p:txBody>
      </p:sp>
      <p:sp>
        <p:nvSpPr>
          <p:cNvPr id="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wipe(down)">
                                      <p:cBhvr>
                                        <p:cTn id="7"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83568" y="116632"/>
            <a:ext cx="7773338" cy="94593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hr-HR" sz="4400" dirty="0" smtClean="0">
                <a:effectLst>
                  <a:outerShdw blurRad="38100" dist="38100" dir="2700000" algn="tl">
                    <a:srgbClr val="000000">
                      <a:alpha val="43137"/>
                    </a:srgbClr>
                  </a:outerShdw>
                </a:effectLst>
              </a:rPr>
              <a:t>Državna matura</a:t>
            </a:r>
            <a:endParaRPr lang="hr-HR" sz="4400" dirty="0">
              <a:effectLst>
                <a:outerShdw blurRad="38100" dist="38100" dir="2700000" algn="tl">
                  <a:srgbClr val="000000">
                    <a:alpha val="43137"/>
                  </a:srgbClr>
                </a:outerShdw>
              </a:effectLst>
            </a:endParaRPr>
          </a:p>
        </p:txBody>
      </p:sp>
      <p:graphicFrame>
        <p:nvGraphicFramePr>
          <p:cNvPr id="4" name="Rezervirano mjesto sadržaja 3"/>
          <p:cNvGraphicFramePr>
            <a:graphicFrameLocks noGrp="1"/>
          </p:cNvGraphicFramePr>
          <p:nvPr>
            <p:ph sz="quarter" idx="13"/>
            <p:extLst>
              <p:ext uri="{D42A27DB-BD31-4B8C-83A1-F6EECF244321}">
                <p14:modId xmlns:p14="http://schemas.microsoft.com/office/powerpoint/2010/main" xmlns="" val="2553057371"/>
              </p:ext>
            </p:extLst>
          </p:nvPr>
        </p:nvGraphicFramePr>
        <p:xfrm>
          <a:off x="685330" y="1484785"/>
          <a:ext cx="7771576" cy="25871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avokutnik 4"/>
          <p:cNvSpPr/>
          <p:nvPr/>
        </p:nvSpPr>
        <p:spPr>
          <a:xfrm>
            <a:off x="609797" y="4108430"/>
            <a:ext cx="3960440" cy="1938992"/>
          </a:xfrm>
          <a:prstGeom prst="rect">
            <a:avLst/>
          </a:prstGeom>
        </p:spPr>
        <p:txBody>
          <a:bodyPr wrap="square">
            <a:spAutoFit/>
          </a:bodyPr>
          <a:lstStyle/>
          <a:p>
            <a:pPr lvl="0"/>
            <a:r>
              <a:rPr lang="hr-HR" sz="2400" dirty="0">
                <a:solidFill>
                  <a:schemeClr val="accent5">
                    <a:lumMod val="50000"/>
                  </a:schemeClr>
                </a:solidFill>
              </a:rPr>
              <a:t>Položena viša razina (A) </a:t>
            </a:r>
            <a:r>
              <a:rPr lang="hr-HR" sz="2400" dirty="0" smtClean="0">
                <a:solidFill>
                  <a:schemeClr val="accent5">
                    <a:lumMod val="50000"/>
                  </a:schemeClr>
                </a:solidFill>
              </a:rPr>
              <a:t>obveznog </a:t>
            </a:r>
            <a:r>
              <a:rPr lang="hr-HR" sz="2400" dirty="0">
                <a:solidFill>
                  <a:schemeClr val="accent5">
                    <a:lumMod val="50000"/>
                  </a:schemeClr>
                </a:solidFill>
              </a:rPr>
              <a:t>ispita omogućuje učeniku pristup i onim studijskim programima koji traže osnovnu razinu (B). </a:t>
            </a:r>
          </a:p>
        </p:txBody>
      </p:sp>
      <p:sp>
        <p:nvSpPr>
          <p:cNvPr id="7" name="Pravokutnik 6"/>
          <p:cNvSpPr/>
          <p:nvPr/>
        </p:nvSpPr>
        <p:spPr>
          <a:xfrm>
            <a:off x="4932040" y="4071942"/>
            <a:ext cx="3851920" cy="2010430"/>
          </a:xfrm>
          <a:prstGeom prst="rect">
            <a:avLst/>
          </a:prstGeom>
        </p:spPr>
        <p:txBody>
          <a:bodyPr wrap="square">
            <a:spAutoFit/>
          </a:bodyPr>
          <a:lstStyle/>
          <a:p>
            <a:pPr lvl="0"/>
            <a:r>
              <a:rPr lang="hr-HR" sz="2400" dirty="0">
                <a:solidFill>
                  <a:schemeClr val="accent5">
                    <a:lumMod val="50000"/>
                  </a:schemeClr>
                </a:solidFill>
              </a:rPr>
              <a:t>Uvidom u zahtjeve studijskih programa učenik će se sam opredijeliti za razinu koju će polagati na ispitu državne mature. </a:t>
            </a:r>
          </a:p>
        </p:txBody>
      </p:sp>
    </p:spTree>
    <p:extLst>
      <p:ext uri="{BB962C8B-B14F-4D97-AF65-F5344CB8AC3E}">
        <p14:creationId xmlns:p14="http://schemas.microsoft.com/office/powerpoint/2010/main" xmlns="" val="322598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ChangeArrowheads="1"/>
          </p:cNvSpPr>
          <p:nvPr/>
        </p:nvSpPr>
        <p:spPr bwMode="auto">
          <a:xfrm>
            <a:off x="714348" y="1928802"/>
            <a:ext cx="7746084" cy="2656046"/>
          </a:xfrm>
          <a:prstGeom prst="roundRect">
            <a:avLst/>
          </a:prstGeom>
          <a:solidFill>
            <a:schemeClr val="accent2"/>
          </a:solidFill>
          <a:ln w="28575">
            <a:solidFill>
              <a:schemeClr val="bg2"/>
            </a:solidFill>
            <a:miter lim="800000"/>
            <a:headEnd/>
            <a:tailEnd/>
          </a:ln>
          <a:effectLst/>
        </p:spPr>
        <p:txBody>
          <a:bodyPr wrap="square">
            <a:spAutoFit/>
          </a:bodyPr>
          <a:lstStyle/>
          <a:p>
            <a:endParaRPr lang="hr-HR" sz="3000" dirty="0" smtClean="0"/>
          </a:p>
          <a:p>
            <a:pPr marL="457200" indent="-457200">
              <a:buFont typeface="Arial" panose="020B0604020202020204" pitchFamily="34" charset="0"/>
              <a:buChar char="•"/>
            </a:pPr>
            <a:r>
              <a:rPr lang="hr-HR" sz="3000" dirty="0" smtClean="0"/>
              <a:t>učenik može prijaviti do 6 izbornih predmeta u jednom ispitnom roku</a:t>
            </a:r>
            <a:endParaRPr lang="hr-HR" sz="3000" dirty="0"/>
          </a:p>
          <a:p>
            <a:endParaRPr lang="hr-HR" sz="3000" dirty="0" smtClean="0"/>
          </a:p>
          <a:p>
            <a:endParaRPr lang="hr-HR" sz="3000" dirty="0"/>
          </a:p>
        </p:txBody>
      </p:sp>
      <p:sp>
        <p:nvSpPr>
          <p:cNvPr id="8"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686728835"/>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wipe(up)">
                                      <p:cBhvr>
                                        <p:cTn id="7" dur="1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AutoShape 4"/>
          <p:cNvSpPr>
            <a:spLocks noChangeArrowheads="1"/>
          </p:cNvSpPr>
          <p:nvPr/>
        </p:nvSpPr>
        <p:spPr bwMode="auto">
          <a:xfrm>
            <a:off x="539750" y="3141663"/>
            <a:ext cx="8208963" cy="2592387"/>
          </a:xfrm>
          <a:prstGeom prst="roundRect">
            <a:avLst>
              <a:gd name="adj" fmla="val 16667"/>
            </a:avLst>
          </a:prstGeom>
          <a:solidFill>
            <a:srgbClr val="FFFF00"/>
          </a:solidFill>
          <a:ln w="9525">
            <a:solidFill>
              <a:schemeClr val="tx1"/>
            </a:solidFill>
            <a:round/>
            <a:headEnd/>
            <a:tailEnd/>
          </a:ln>
          <a:effectLst/>
        </p:spPr>
        <p:txBody>
          <a:bodyPr anchor="ctr"/>
          <a:lstStyle/>
          <a:p>
            <a:pPr algn="ctr"/>
            <a:r>
              <a:rPr lang="hr-HR" sz="3600" dirty="0">
                <a:effectLst>
                  <a:outerShdw blurRad="38100" dist="38100" dir="2700000" algn="tl">
                    <a:srgbClr val="FFFFFF"/>
                  </a:outerShdw>
                </a:effectLst>
              </a:rPr>
              <a:t>PRIJAVA ELEKTONIČKIM IDENTITETOM</a:t>
            </a:r>
          </a:p>
          <a:p>
            <a:pPr algn="ctr"/>
            <a:endParaRPr lang="hr-HR" sz="2000" dirty="0">
              <a:effectLst>
                <a:outerShdw blurRad="38100" dist="38100" dir="2700000" algn="tl">
                  <a:srgbClr val="FFFFFF"/>
                </a:outerShdw>
              </a:effectLst>
            </a:endParaRPr>
          </a:p>
          <a:p>
            <a:r>
              <a:rPr lang="hr-HR" sz="2000" dirty="0">
                <a:effectLst>
                  <a:outerShdw blurRad="38100" dist="38100" dir="2700000" algn="tl">
                    <a:srgbClr val="FFFFFF"/>
                  </a:outerShdw>
                </a:effectLst>
              </a:rPr>
              <a:t>                 - korisnička oznaka </a:t>
            </a:r>
          </a:p>
          <a:p>
            <a:r>
              <a:rPr lang="hr-HR" sz="2000" dirty="0">
                <a:effectLst>
                  <a:outerShdw blurRad="38100" dist="38100" dir="2700000" algn="tl">
                    <a:srgbClr val="FFFFFF"/>
                  </a:outerShdw>
                </a:effectLst>
              </a:rPr>
              <a:t>                 - lozinka</a:t>
            </a:r>
          </a:p>
        </p:txBody>
      </p:sp>
      <p:sp>
        <p:nvSpPr>
          <p:cNvPr id="105479" name="Oval 7"/>
          <p:cNvSpPr>
            <a:spLocks noChangeArrowheads="1"/>
          </p:cNvSpPr>
          <p:nvPr/>
        </p:nvSpPr>
        <p:spPr bwMode="auto">
          <a:xfrm>
            <a:off x="7308850" y="2276475"/>
            <a:ext cx="1079500" cy="1079500"/>
          </a:xfrm>
          <a:prstGeom prst="ellipse">
            <a:avLst/>
          </a:prstGeom>
          <a:solidFill>
            <a:schemeClr val="bg1"/>
          </a:solidFill>
          <a:ln w="19050">
            <a:solidFill>
              <a:schemeClr val="tx1"/>
            </a:solidFill>
            <a:round/>
            <a:headEnd/>
            <a:tailEnd/>
          </a:ln>
          <a:effectLst/>
        </p:spPr>
        <p:txBody>
          <a:bodyPr wrap="none" anchor="ctr"/>
          <a:lstStyle/>
          <a:p>
            <a:pPr algn="ctr"/>
            <a:r>
              <a:rPr lang="hr-HR" sz="4400" b="1">
                <a:solidFill>
                  <a:srgbClr val="0033CC"/>
                </a:solidFill>
                <a:effectLst>
                  <a:outerShdw blurRad="38100" dist="38100" dir="2700000" algn="tl">
                    <a:srgbClr val="C0C0C0"/>
                  </a:outerShdw>
                </a:effectLst>
              </a:rPr>
              <a:t>1.</a:t>
            </a:r>
          </a:p>
        </p:txBody>
      </p:sp>
      <p:sp>
        <p:nvSpPr>
          <p:cNvPr id="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05479"/>
                                        </p:tgtEl>
                                        <p:attrNameLst>
                                          <p:attrName>style.visibility</p:attrName>
                                        </p:attrNameLst>
                                      </p:cBhvr>
                                      <p:to>
                                        <p:strVal val="visible"/>
                                      </p:to>
                                    </p:set>
                                    <p:animEffect transition="in" filter="wedge">
                                      <p:cBhvr>
                                        <p:cTn id="7" dur="1000"/>
                                        <p:tgtEl>
                                          <p:spTgt spid="10547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5476"/>
                                        </p:tgtEl>
                                        <p:attrNameLst>
                                          <p:attrName>style.visibility</p:attrName>
                                        </p:attrNameLst>
                                      </p:cBhvr>
                                      <p:to>
                                        <p:strVal val="visible"/>
                                      </p:to>
                                    </p:set>
                                    <p:animEffect transition="in" filter="wipe(up)">
                                      <p:cBhvr>
                                        <p:cTn id="11" dur="10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P spid="10547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AutoShape 4"/>
          <p:cNvSpPr>
            <a:spLocks noChangeArrowheads="1"/>
          </p:cNvSpPr>
          <p:nvPr/>
        </p:nvSpPr>
        <p:spPr bwMode="auto">
          <a:xfrm>
            <a:off x="539750" y="3141663"/>
            <a:ext cx="8208963" cy="2592387"/>
          </a:xfrm>
          <a:prstGeom prst="roundRect">
            <a:avLst>
              <a:gd name="adj" fmla="val 16667"/>
            </a:avLst>
          </a:prstGeom>
          <a:solidFill>
            <a:srgbClr val="FFFF00"/>
          </a:solidFill>
          <a:ln w="9525">
            <a:solidFill>
              <a:schemeClr val="tx1"/>
            </a:solidFill>
            <a:round/>
            <a:headEnd/>
            <a:tailEnd/>
          </a:ln>
          <a:effectLst/>
        </p:spPr>
        <p:txBody>
          <a:bodyPr anchor="ctr"/>
          <a:lstStyle/>
          <a:p>
            <a:pPr algn="ctr"/>
            <a:r>
              <a:rPr lang="hr-HR" sz="3600">
                <a:effectLst>
                  <a:outerShdw blurRad="38100" dist="38100" dir="2700000" algn="tl">
                    <a:srgbClr val="FFFFFF"/>
                  </a:outerShdw>
                </a:effectLst>
              </a:rPr>
              <a:t>UNOS BROJA MOBILNOG UREĐAJA</a:t>
            </a:r>
            <a:endParaRPr lang="hr-HR" sz="2000">
              <a:effectLst>
                <a:outerShdw blurRad="38100" dist="38100" dir="2700000" algn="tl">
                  <a:srgbClr val="FFFFFF"/>
                </a:outerShdw>
              </a:effectLst>
            </a:endParaRPr>
          </a:p>
        </p:txBody>
      </p:sp>
      <p:sp>
        <p:nvSpPr>
          <p:cNvPr id="106503" name="Oval 7"/>
          <p:cNvSpPr>
            <a:spLocks noChangeArrowheads="1"/>
          </p:cNvSpPr>
          <p:nvPr/>
        </p:nvSpPr>
        <p:spPr bwMode="auto">
          <a:xfrm>
            <a:off x="7308850" y="2276475"/>
            <a:ext cx="1079500" cy="1079500"/>
          </a:xfrm>
          <a:prstGeom prst="ellipse">
            <a:avLst/>
          </a:prstGeom>
          <a:solidFill>
            <a:schemeClr val="bg1"/>
          </a:solidFill>
          <a:ln w="19050">
            <a:solidFill>
              <a:schemeClr val="tx1"/>
            </a:solidFill>
            <a:round/>
            <a:headEnd/>
            <a:tailEnd/>
          </a:ln>
          <a:effectLst/>
        </p:spPr>
        <p:txBody>
          <a:bodyPr wrap="none" anchor="ctr"/>
          <a:lstStyle/>
          <a:p>
            <a:pPr algn="ctr"/>
            <a:r>
              <a:rPr lang="hr-HR" sz="4400" b="1">
                <a:solidFill>
                  <a:srgbClr val="0033CC"/>
                </a:solidFill>
                <a:effectLst>
                  <a:outerShdw blurRad="38100" dist="38100" dir="2700000" algn="tl">
                    <a:srgbClr val="C0C0C0"/>
                  </a:outerShdw>
                </a:effectLst>
              </a:rPr>
              <a:t>2.</a:t>
            </a:r>
          </a:p>
        </p:txBody>
      </p:sp>
      <p:sp>
        <p:nvSpPr>
          <p:cNvPr id="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6503"/>
                                        </p:tgtEl>
                                        <p:attrNameLst>
                                          <p:attrName>style.visibility</p:attrName>
                                        </p:attrNameLst>
                                      </p:cBhvr>
                                      <p:to>
                                        <p:strVal val="visible"/>
                                      </p:to>
                                    </p:set>
                                    <p:animEffect transition="in" filter="wedge">
                                      <p:cBhvr>
                                        <p:cTn id="7" dur="1000"/>
                                        <p:tgtEl>
                                          <p:spTgt spid="10650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6500"/>
                                        </p:tgtEl>
                                        <p:attrNameLst>
                                          <p:attrName>style.visibility</p:attrName>
                                        </p:attrNameLst>
                                      </p:cBhvr>
                                      <p:to>
                                        <p:strVal val="visible"/>
                                      </p:to>
                                    </p:set>
                                    <p:animEffect transition="in" filter="wipe(up)">
                                      <p:cBhvr>
                                        <p:cTn id="11" dur="10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AutoShape 4"/>
          <p:cNvSpPr>
            <a:spLocks noChangeArrowheads="1"/>
          </p:cNvSpPr>
          <p:nvPr/>
        </p:nvSpPr>
        <p:spPr bwMode="auto">
          <a:xfrm>
            <a:off x="539750" y="3141663"/>
            <a:ext cx="8208963" cy="2592387"/>
          </a:xfrm>
          <a:prstGeom prst="roundRect">
            <a:avLst>
              <a:gd name="adj" fmla="val 16667"/>
            </a:avLst>
          </a:prstGeom>
          <a:solidFill>
            <a:srgbClr val="FFFF00"/>
          </a:solidFill>
          <a:ln w="9525">
            <a:solidFill>
              <a:schemeClr val="tx1"/>
            </a:solidFill>
            <a:round/>
            <a:headEnd/>
            <a:tailEnd/>
          </a:ln>
          <a:effectLst/>
        </p:spPr>
        <p:txBody>
          <a:bodyPr anchor="ctr"/>
          <a:lstStyle/>
          <a:p>
            <a:pPr algn="ctr"/>
            <a:r>
              <a:rPr lang="hr-HR" sz="3600">
                <a:effectLst>
                  <a:outerShdw blurRad="38100" dist="38100" dir="2700000" algn="tl">
                    <a:srgbClr val="FFFFFF"/>
                  </a:outerShdw>
                </a:effectLst>
              </a:rPr>
              <a:t>DOSTAVA KORISNIČKIH PODATAKA SMS-om</a:t>
            </a:r>
            <a:endParaRPr lang="hr-HR" sz="2000">
              <a:effectLst>
                <a:outerShdw blurRad="38100" dist="38100" dir="2700000" algn="tl">
                  <a:srgbClr val="FFFFFF"/>
                </a:outerShdw>
              </a:effectLst>
            </a:endParaRPr>
          </a:p>
        </p:txBody>
      </p:sp>
      <p:sp>
        <p:nvSpPr>
          <p:cNvPr id="107527" name="Oval 7"/>
          <p:cNvSpPr>
            <a:spLocks noChangeArrowheads="1"/>
          </p:cNvSpPr>
          <p:nvPr/>
        </p:nvSpPr>
        <p:spPr bwMode="auto">
          <a:xfrm>
            <a:off x="7308850" y="2276475"/>
            <a:ext cx="1079500" cy="1079500"/>
          </a:xfrm>
          <a:prstGeom prst="ellipse">
            <a:avLst/>
          </a:prstGeom>
          <a:solidFill>
            <a:schemeClr val="bg1"/>
          </a:solidFill>
          <a:ln w="19050">
            <a:solidFill>
              <a:schemeClr val="tx1"/>
            </a:solidFill>
            <a:round/>
            <a:headEnd/>
            <a:tailEnd/>
          </a:ln>
          <a:effectLst/>
        </p:spPr>
        <p:txBody>
          <a:bodyPr wrap="none" anchor="ctr"/>
          <a:lstStyle/>
          <a:p>
            <a:pPr algn="ctr"/>
            <a:r>
              <a:rPr lang="hr-HR" sz="4400" b="1">
                <a:solidFill>
                  <a:srgbClr val="0033CC"/>
                </a:solidFill>
                <a:effectLst>
                  <a:outerShdw blurRad="38100" dist="38100" dir="2700000" algn="tl">
                    <a:srgbClr val="C0C0C0"/>
                  </a:outerShdw>
                </a:effectLst>
              </a:rPr>
              <a:t>3.</a:t>
            </a:r>
          </a:p>
        </p:txBody>
      </p:sp>
      <p:sp>
        <p:nvSpPr>
          <p:cNvPr id="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7527"/>
                                        </p:tgtEl>
                                        <p:attrNameLst>
                                          <p:attrName>style.visibility</p:attrName>
                                        </p:attrNameLst>
                                      </p:cBhvr>
                                      <p:to>
                                        <p:strVal val="visible"/>
                                      </p:to>
                                    </p:set>
                                    <p:animEffect transition="in" filter="wedge">
                                      <p:cBhvr>
                                        <p:cTn id="7" dur="1000"/>
                                        <p:tgtEl>
                                          <p:spTgt spid="10752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7524"/>
                                        </p:tgtEl>
                                        <p:attrNameLst>
                                          <p:attrName>style.visibility</p:attrName>
                                        </p:attrNameLst>
                                      </p:cBhvr>
                                      <p:to>
                                        <p:strVal val="visible"/>
                                      </p:to>
                                    </p:set>
                                    <p:animEffect transition="in" filter="wipe(up)">
                                      <p:cBhvr>
                                        <p:cTn id="11" dur="10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animBg="1"/>
      <p:bldP spid="10752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AutoShape 4"/>
          <p:cNvSpPr>
            <a:spLocks noChangeArrowheads="1"/>
          </p:cNvSpPr>
          <p:nvPr/>
        </p:nvSpPr>
        <p:spPr bwMode="auto">
          <a:xfrm>
            <a:off x="539750" y="3141663"/>
            <a:ext cx="8208963" cy="2592387"/>
          </a:xfrm>
          <a:prstGeom prst="roundRect">
            <a:avLst>
              <a:gd name="adj" fmla="val 16667"/>
            </a:avLst>
          </a:prstGeom>
          <a:solidFill>
            <a:srgbClr val="FFFF00"/>
          </a:solidFill>
          <a:ln w="9525">
            <a:solidFill>
              <a:schemeClr val="tx1"/>
            </a:solidFill>
            <a:round/>
            <a:headEnd/>
            <a:tailEnd/>
          </a:ln>
          <a:effectLst/>
        </p:spPr>
        <p:txBody>
          <a:bodyPr anchor="ctr"/>
          <a:lstStyle/>
          <a:p>
            <a:pPr algn="ctr"/>
            <a:r>
              <a:rPr lang="hr-HR" sz="3600">
                <a:effectLst>
                  <a:outerShdw blurRad="38100" dist="38100" dir="2700000" algn="tl">
                    <a:srgbClr val="FFFFFF"/>
                  </a:outerShdw>
                </a:effectLst>
              </a:rPr>
              <a:t>PRIJAVA ELEKTONIČKIM IDENTITETOM</a:t>
            </a:r>
          </a:p>
          <a:p>
            <a:pPr algn="ctr"/>
            <a:endParaRPr lang="hr-HR" sz="800">
              <a:effectLst>
                <a:outerShdw blurRad="38100" dist="38100" dir="2700000" algn="tl">
                  <a:srgbClr val="FFFFFF"/>
                </a:outerShdw>
              </a:effectLst>
            </a:endParaRPr>
          </a:p>
          <a:p>
            <a:pPr algn="ctr"/>
            <a:r>
              <a:rPr lang="hr-HR" sz="2000">
                <a:effectLst>
                  <a:outerShdw blurRad="38100" dist="38100" dir="2700000" algn="tl">
                    <a:srgbClr val="FFFFFF"/>
                  </a:outerShdw>
                </a:effectLst>
              </a:rPr>
              <a:t>(korisnička oznaka, lozinka)</a:t>
            </a:r>
          </a:p>
          <a:p>
            <a:pPr algn="ctr"/>
            <a:r>
              <a:rPr lang="hr-HR" sz="3200">
                <a:effectLst>
                  <a:outerShdw blurRad="38100" dist="38100" dir="2700000" algn="tl">
                    <a:srgbClr val="FFFFFF"/>
                  </a:outerShdw>
                </a:effectLst>
              </a:rPr>
              <a:t>+</a:t>
            </a:r>
          </a:p>
          <a:p>
            <a:pPr algn="ctr"/>
            <a:r>
              <a:rPr lang="hr-HR" sz="3600" b="1">
                <a:solidFill>
                  <a:srgbClr val="FF3300"/>
                </a:solidFill>
                <a:effectLst>
                  <a:outerShdw blurRad="38100" dist="38100" dir="2700000" algn="tl">
                    <a:srgbClr val="000000"/>
                  </a:outerShdw>
                </a:effectLst>
              </a:rPr>
              <a:t>PIN</a:t>
            </a:r>
          </a:p>
        </p:txBody>
      </p:sp>
      <p:sp>
        <p:nvSpPr>
          <p:cNvPr id="108551" name="Oval 7"/>
          <p:cNvSpPr>
            <a:spLocks noChangeArrowheads="1"/>
          </p:cNvSpPr>
          <p:nvPr/>
        </p:nvSpPr>
        <p:spPr bwMode="auto">
          <a:xfrm>
            <a:off x="7308850" y="2276475"/>
            <a:ext cx="1079500" cy="1079500"/>
          </a:xfrm>
          <a:prstGeom prst="ellipse">
            <a:avLst/>
          </a:prstGeom>
          <a:solidFill>
            <a:schemeClr val="bg1"/>
          </a:solidFill>
          <a:ln w="19050">
            <a:solidFill>
              <a:schemeClr val="tx1"/>
            </a:solidFill>
            <a:round/>
            <a:headEnd/>
            <a:tailEnd/>
          </a:ln>
          <a:effectLst/>
        </p:spPr>
        <p:txBody>
          <a:bodyPr wrap="none" anchor="ctr"/>
          <a:lstStyle/>
          <a:p>
            <a:pPr algn="ctr"/>
            <a:r>
              <a:rPr lang="hr-HR" sz="4400" b="1">
                <a:solidFill>
                  <a:srgbClr val="0033CC"/>
                </a:solidFill>
                <a:effectLst>
                  <a:outerShdw blurRad="38100" dist="38100" dir="2700000" algn="tl">
                    <a:srgbClr val="C0C0C0"/>
                  </a:outerShdw>
                </a:effectLst>
              </a:rPr>
              <a:t>4.</a:t>
            </a:r>
          </a:p>
        </p:txBody>
      </p:sp>
      <p:pic>
        <p:nvPicPr>
          <p:cNvPr id="108552" name="Picture 8" descr="znak"/>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64163" y="4797425"/>
            <a:ext cx="990600" cy="876300"/>
          </a:xfrm>
          <a:prstGeom prst="rect">
            <a:avLst/>
          </a:prstGeom>
          <a:noFill/>
        </p:spPr>
      </p:pic>
      <p:sp>
        <p:nvSpPr>
          <p:cNvPr id="7"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wedge">
                                      <p:cBhvr>
                                        <p:cTn id="7" dur="1000"/>
                                        <p:tgtEl>
                                          <p:spTgt spid="10855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8548"/>
                                        </p:tgtEl>
                                        <p:attrNameLst>
                                          <p:attrName>style.visibility</p:attrName>
                                        </p:attrNameLst>
                                      </p:cBhvr>
                                      <p:to>
                                        <p:strVal val="visible"/>
                                      </p:to>
                                    </p:set>
                                    <p:animEffect transition="in" filter="wipe(up)">
                                      <p:cBhvr>
                                        <p:cTn id="11" dur="1000"/>
                                        <p:tgtEl>
                                          <p:spTgt spid="108548"/>
                                        </p:tgtEl>
                                      </p:cBhvr>
                                    </p:animEffec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08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p:bldP spid="10855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AutoShape 4"/>
          <p:cNvSpPr>
            <a:spLocks noChangeArrowheads="1"/>
          </p:cNvSpPr>
          <p:nvPr/>
        </p:nvSpPr>
        <p:spPr bwMode="auto">
          <a:xfrm>
            <a:off x="539750" y="3141663"/>
            <a:ext cx="8208963" cy="2592387"/>
          </a:xfrm>
          <a:prstGeom prst="roundRect">
            <a:avLst>
              <a:gd name="adj" fmla="val 16667"/>
            </a:avLst>
          </a:prstGeom>
          <a:solidFill>
            <a:srgbClr val="FFFF00"/>
          </a:solidFill>
          <a:ln w="9525">
            <a:solidFill>
              <a:schemeClr val="tx1"/>
            </a:solidFill>
            <a:round/>
            <a:headEnd/>
            <a:tailEnd/>
          </a:ln>
          <a:effectLst/>
        </p:spPr>
        <p:txBody>
          <a:bodyPr anchor="ctr"/>
          <a:lstStyle/>
          <a:p>
            <a:pPr algn="ctr"/>
            <a:r>
              <a:rPr lang="hr-HR" sz="3600">
                <a:effectLst>
                  <a:outerShdw blurRad="38100" dist="38100" dir="2700000" algn="tl">
                    <a:srgbClr val="FFFFFF"/>
                  </a:outerShdw>
                </a:effectLst>
              </a:rPr>
              <a:t>KONTROLA OSOBNIH PODATAKA I OCJENA</a:t>
            </a:r>
            <a:endParaRPr lang="hr-HR" sz="2000">
              <a:effectLst>
                <a:outerShdw blurRad="38100" dist="38100" dir="2700000" algn="tl">
                  <a:srgbClr val="FFFFFF"/>
                </a:outerShdw>
              </a:effectLst>
            </a:endParaRPr>
          </a:p>
        </p:txBody>
      </p:sp>
      <p:sp>
        <p:nvSpPr>
          <p:cNvPr id="109575" name="Oval 7"/>
          <p:cNvSpPr>
            <a:spLocks noChangeArrowheads="1"/>
          </p:cNvSpPr>
          <p:nvPr/>
        </p:nvSpPr>
        <p:spPr bwMode="auto">
          <a:xfrm>
            <a:off x="7308850" y="2276475"/>
            <a:ext cx="1079500" cy="1079500"/>
          </a:xfrm>
          <a:prstGeom prst="ellipse">
            <a:avLst/>
          </a:prstGeom>
          <a:solidFill>
            <a:schemeClr val="bg1"/>
          </a:solidFill>
          <a:ln w="19050">
            <a:solidFill>
              <a:schemeClr val="tx1"/>
            </a:solidFill>
            <a:round/>
            <a:headEnd/>
            <a:tailEnd/>
          </a:ln>
          <a:effectLst/>
        </p:spPr>
        <p:txBody>
          <a:bodyPr wrap="none" anchor="ctr"/>
          <a:lstStyle/>
          <a:p>
            <a:pPr algn="ctr"/>
            <a:r>
              <a:rPr lang="hr-HR" sz="4400" b="1">
                <a:solidFill>
                  <a:srgbClr val="0033CC"/>
                </a:solidFill>
                <a:effectLst>
                  <a:outerShdw blurRad="38100" dist="38100" dir="2700000" algn="tl">
                    <a:srgbClr val="C0C0C0"/>
                  </a:outerShdw>
                </a:effectLst>
              </a:rPr>
              <a:t>5.</a:t>
            </a:r>
          </a:p>
        </p:txBody>
      </p:sp>
      <p:sp>
        <p:nvSpPr>
          <p:cNvPr id="109576" name="Rectangle 8"/>
          <p:cNvSpPr>
            <a:spLocks noChangeArrowheads="1"/>
          </p:cNvSpPr>
          <p:nvPr/>
        </p:nvSpPr>
        <p:spPr bwMode="auto">
          <a:xfrm>
            <a:off x="5580063" y="5013325"/>
            <a:ext cx="3313112" cy="647700"/>
          </a:xfrm>
          <a:prstGeom prst="rect">
            <a:avLst/>
          </a:prstGeom>
          <a:solidFill>
            <a:srgbClr val="CCFFFF"/>
          </a:solidFill>
          <a:ln w="9525">
            <a:solidFill>
              <a:srgbClr val="000080"/>
            </a:solidFill>
            <a:miter lim="800000"/>
            <a:headEnd/>
            <a:tailEnd/>
          </a:ln>
          <a:effectLst/>
        </p:spPr>
        <p:txBody>
          <a:bodyPr wrap="none" anchor="ctr"/>
          <a:lstStyle/>
          <a:p>
            <a:pPr algn="ctr"/>
            <a:r>
              <a:rPr lang="hr-HR" sz="2400" b="1">
                <a:solidFill>
                  <a:srgbClr val="FF0000"/>
                </a:solidFill>
                <a:effectLst>
                  <a:outerShdw blurRad="38100" dist="38100" dir="2700000" algn="tl">
                    <a:srgbClr val="000000"/>
                  </a:outerShdw>
                </a:effectLst>
              </a:rPr>
              <a:t>RAZREDNIK</a:t>
            </a:r>
          </a:p>
        </p:txBody>
      </p:sp>
      <p:sp>
        <p:nvSpPr>
          <p:cNvPr id="109577" name="Rectangle 9"/>
          <p:cNvSpPr>
            <a:spLocks noChangeArrowheads="1"/>
          </p:cNvSpPr>
          <p:nvPr/>
        </p:nvSpPr>
        <p:spPr bwMode="auto">
          <a:xfrm>
            <a:off x="5580063" y="5734050"/>
            <a:ext cx="3313112" cy="647700"/>
          </a:xfrm>
          <a:prstGeom prst="rect">
            <a:avLst/>
          </a:prstGeom>
          <a:solidFill>
            <a:srgbClr val="CCFFFF"/>
          </a:solidFill>
          <a:ln w="9525">
            <a:solidFill>
              <a:srgbClr val="000080"/>
            </a:solidFill>
            <a:miter lim="800000"/>
            <a:headEnd/>
            <a:tailEnd/>
          </a:ln>
          <a:effectLst/>
        </p:spPr>
        <p:txBody>
          <a:bodyPr wrap="none" anchor="ctr"/>
          <a:lstStyle/>
          <a:p>
            <a:pPr algn="ctr"/>
            <a:r>
              <a:rPr lang="hr-HR" sz="2400" b="1">
                <a:solidFill>
                  <a:srgbClr val="FF0000"/>
                </a:solidFill>
                <a:effectLst>
                  <a:outerShdw blurRad="38100" dist="38100" dir="2700000" algn="tl">
                    <a:srgbClr val="000000"/>
                  </a:outerShdw>
                </a:effectLst>
              </a:rPr>
              <a:t>KOORDINATOR</a:t>
            </a:r>
          </a:p>
        </p:txBody>
      </p:sp>
      <p:sp>
        <p:nvSpPr>
          <p:cNvPr id="8"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9575"/>
                                        </p:tgtEl>
                                        <p:attrNameLst>
                                          <p:attrName>style.visibility</p:attrName>
                                        </p:attrNameLst>
                                      </p:cBhvr>
                                      <p:to>
                                        <p:strVal val="visible"/>
                                      </p:to>
                                    </p:set>
                                    <p:animEffect transition="in" filter="wedge">
                                      <p:cBhvr>
                                        <p:cTn id="7" dur="1000"/>
                                        <p:tgtEl>
                                          <p:spTgt spid="10957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9572"/>
                                        </p:tgtEl>
                                        <p:attrNameLst>
                                          <p:attrName>style.visibility</p:attrName>
                                        </p:attrNameLst>
                                      </p:cBhvr>
                                      <p:to>
                                        <p:strVal val="visible"/>
                                      </p:to>
                                    </p:set>
                                    <p:animEffect transition="in" filter="wipe(up)">
                                      <p:cBhvr>
                                        <p:cTn id="11" dur="1000"/>
                                        <p:tgtEl>
                                          <p:spTgt spid="10957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09576"/>
                                        </p:tgtEl>
                                        <p:attrNameLst>
                                          <p:attrName>style.visibility</p:attrName>
                                        </p:attrNameLst>
                                      </p:cBhvr>
                                      <p:to>
                                        <p:strVal val="visible"/>
                                      </p:to>
                                    </p:set>
                                    <p:animEffect transition="in" filter="wipe(up)">
                                      <p:cBhvr>
                                        <p:cTn id="16" dur="500"/>
                                        <p:tgtEl>
                                          <p:spTgt spid="10957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9577"/>
                                        </p:tgtEl>
                                        <p:attrNameLst>
                                          <p:attrName>style.visibility</p:attrName>
                                        </p:attrNameLst>
                                      </p:cBhvr>
                                      <p:to>
                                        <p:strVal val="visible"/>
                                      </p:to>
                                    </p:set>
                                    <p:animEffect transition="in" filter="wipe(up)">
                                      <p:cBhvr>
                                        <p:cTn id="21" dur="500"/>
                                        <p:tgtEl>
                                          <p:spTgt spid="109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P spid="109575" grpId="0" animBg="1"/>
      <p:bldP spid="109576" grpId="0" animBg="1"/>
      <p:bldP spid="1095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AutoShape 4"/>
          <p:cNvSpPr>
            <a:spLocks noChangeArrowheads="1"/>
          </p:cNvSpPr>
          <p:nvPr/>
        </p:nvSpPr>
        <p:spPr bwMode="auto">
          <a:xfrm>
            <a:off x="539750" y="3141663"/>
            <a:ext cx="8208963" cy="2592387"/>
          </a:xfrm>
          <a:prstGeom prst="roundRect">
            <a:avLst>
              <a:gd name="adj" fmla="val 16667"/>
            </a:avLst>
          </a:prstGeom>
          <a:solidFill>
            <a:srgbClr val="FFFF00"/>
          </a:solidFill>
          <a:ln w="9525">
            <a:solidFill>
              <a:schemeClr val="tx1"/>
            </a:solidFill>
            <a:round/>
            <a:headEnd/>
            <a:tailEnd/>
          </a:ln>
          <a:effectLst/>
        </p:spPr>
        <p:txBody>
          <a:bodyPr anchor="ctr"/>
          <a:lstStyle/>
          <a:p>
            <a:pPr algn="ctr"/>
            <a:r>
              <a:rPr lang="hr-HR" sz="3600" dirty="0">
                <a:solidFill>
                  <a:srgbClr val="FF3300"/>
                </a:solidFill>
                <a:effectLst>
                  <a:outerShdw blurRad="38100" dist="38100" dir="2700000" algn="tl">
                    <a:srgbClr val="000000"/>
                  </a:outerShdw>
                </a:effectLst>
              </a:rPr>
              <a:t>PRIJAVA ISPITA</a:t>
            </a:r>
            <a:r>
              <a:rPr lang="hr-HR" sz="3600" dirty="0">
                <a:effectLst>
                  <a:outerShdw blurRad="38100" dist="38100" dir="2700000" algn="tl">
                    <a:srgbClr val="FFFFFF"/>
                  </a:outerShdw>
                </a:effectLst>
              </a:rPr>
              <a:t> I STUDIJSKIH PROGRAMA</a:t>
            </a:r>
            <a:endParaRPr lang="hr-HR" sz="2000" dirty="0">
              <a:effectLst>
                <a:outerShdw blurRad="38100" dist="38100" dir="2700000" algn="tl">
                  <a:srgbClr val="FFFFFF"/>
                </a:outerShdw>
              </a:effectLst>
            </a:endParaRPr>
          </a:p>
        </p:txBody>
      </p:sp>
      <p:sp>
        <p:nvSpPr>
          <p:cNvPr id="113671" name="Oval 7"/>
          <p:cNvSpPr>
            <a:spLocks noChangeArrowheads="1"/>
          </p:cNvSpPr>
          <p:nvPr/>
        </p:nvSpPr>
        <p:spPr bwMode="auto">
          <a:xfrm>
            <a:off x="7308850" y="2276475"/>
            <a:ext cx="1079500" cy="1079500"/>
          </a:xfrm>
          <a:prstGeom prst="ellipse">
            <a:avLst/>
          </a:prstGeom>
          <a:solidFill>
            <a:schemeClr val="bg1"/>
          </a:solidFill>
          <a:ln w="19050">
            <a:solidFill>
              <a:schemeClr val="tx1"/>
            </a:solidFill>
            <a:round/>
            <a:headEnd/>
            <a:tailEnd/>
          </a:ln>
          <a:effectLst/>
        </p:spPr>
        <p:txBody>
          <a:bodyPr wrap="none" anchor="ctr"/>
          <a:lstStyle/>
          <a:p>
            <a:pPr algn="ctr"/>
            <a:r>
              <a:rPr lang="hr-HR" sz="4400" b="1">
                <a:solidFill>
                  <a:srgbClr val="0033CC"/>
                </a:solidFill>
                <a:effectLst>
                  <a:outerShdw blurRad="38100" dist="38100" dir="2700000" algn="tl">
                    <a:srgbClr val="C0C0C0"/>
                  </a:outerShdw>
                </a:effectLst>
              </a:rPr>
              <a:t>6.</a:t>
            </a:r>
          </a:p>
        </p:txBody>
      </p:sp>
      <p:sp>
        <p:nvSpPr>
          <p:cNvPr id="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wedge">
                                      <p:cBhvr>
                                        <p:cTn id="7" dur="1000"/>
                                        <p:tgtEl>
                                          <p:spTgt spid="11367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3668"/>
                                        </p:tgtEl>
                                        <p:attrNameLst>
                                          <p:attrName>style.visibility</p:attrName>
                                        </p:attrNameLst>
                                      </p:cBhvr>
                                      <p:to>
                                        <p:strVal val="visible"/>
                                      </p:to>
                                    </p:set>
                                    <p:animEffect transition="in" filter="wipe(up)">
                                      <p:cBhvr>
                                        <p:cTn id="11" dur="1000"/>
                                        <p:tgtEl>
                                          <p:spTgt spid="113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8" grpId="0" animBg="1"/>
      <p:bldP spid="11367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7" name="Picture 5" descr="s_skup"/>
          <p:cNvPicPr>
            <a:picLocks noChangeAspect="1" noChangeArrowheads="1"/>
          </p:cNvPicPr>
          <p:nvPr/>
        </p:nvPicPr>
        <p:blipFill>
          <a:blip r:embed="rId2" cstate="print"/>
          <a:srcRect/>
          <a:stretch>
            <a:fillRect/>
          </a:stretch>
        </p:blipFill>
        <p:spPr bwMode="auto">
          <a:xfrm>
            <a:off x="323528" y="1278202"/>
            <a:ext cx="1282700" cy="1143000"/>
          </a:xfrm>
          <a:prstGeom prst="rect">
            <a:avLst/>
          </a:prstGeom>
          <a:noFill/>
          <a:ln w="9525">
            <a:solidFill>
              <a:srgbClr val="000080"/>
            </a:solidFill>
            <a:miter lim="800000"/>
            <a:headEnd/>
            <a:tailEnd/>
          </a:ln>
        </p:spPr>
      </p:pic>
      <p:sp>
        <p:nvSpPr>
          <p:cNvPr id="90118" name="Rectangle 6"/>
          <p:cNvSpPr>
            <a:spLocks noChangeArrowheads="1"/>
          </p:cNvSpPr>
          <p:nvPr/>
        </p:nvSpPr>
        <p:spPr bwMode="auto">
          <a:xfrm>
            <a:off x="468313" y="2636838"/>
            <a:ext cx="8351837" cy="1206500"/>
          </a:xfrm>
          <a:prstGeom prst="rect">
            <a:avLst/>
          </a:prstGeom>
          <a:solidFill>
            <a:schemeClr val="bg1"/>
          </a:solidFill>
          <a:ln w="19050">
            <a:solidFill>
              <a:schemeClr val="bg2"/>
            </a:solidFill>
            <a:miter lim="800000"/>
            <a:headEnd/>
            <a:tailEnd/>
          </a:ln>
          <a:effectLst/>
        </p:spPr>
        <p:txBody>
          <a:bodyPr>
            <a:spAutoFit/>
          </a:bodyPr>
          <a:lstStyle/>
          <a:p>
            <a:pPr algn="ctr"/>
            <a:r>
              <a:rPr lang="hr-HR" sz="2400" b="1" u="sng" dirty="0"/>
              <a:t>Prijave ispita državne mature </a:t>
            </a:r>
            <a:r>
              <a:rPr lang="hr-HR" sz="2400" b="1" dirty="0"/>
              <a:t>u ljetnome ispitnom roku</a:t>
            </a:r>
          </a:p>
          <a:p>
            <a:pPr algn="ctr"/>
            <a:r>
              <a:rPr lang="hr-HR" sz="2400" dirty="0"/>
              <a:t> </a:t>
            </a:r>
          </a:p>
          <a:p>
            <a:pPr algn="ctr"/>
            <a:r>
              <a:rPr lang="hr-HR" sz="2400" b="1" dirty="0">
                <a:solidFill>
                  <a:srgbClr val="FF3300"/>
                </a:solidFill>
                <a:effectLst>
                  <a:outerShdw blurRad="38100" dist="38100" dir="2700000" algn="tl">
                    <a:srgbClr val="C0C0C0"/>
                  </a:outerShdw>
                </a:effectLst>
              </a:rPr>
              <a:t>01. prosinca </a:t>
            </a:r>
            <a:r>
              <a:rPr lang="hr-HR" sz="2400" b="1" dirty="0" smtClean="0">
                <a:solidFill>
                  <a:srgbClr val="FF3300"/>
                </a:solidFill>
                <a:effectLst>
                  <a:outerShdw blurRad="38100" dist="38100" dir="2700000" algn="tl">
                    <a:srgbClr val="C0C0C0"/>
                  </a:outerShdw>
                </a:effectLst>
              </a:rPr>
              <a:t>2014. </a:t>
            </a:r>
            <a:r>
              <a:rPr lang="hr-HR" sz="2400" b="1" dirty="0">
                <a:solidFill>
                  <a:srgbClr val="FF3300"/>
                </a:solidFill>
                <a:effectLst>
                  <a:outerShdw blurRad="38100" dist="38100" dir="2700000" algn="tl">
                    <a:srgbClr val="C0C0C0"/>
                  </a:outerShdw>
                </a:effectLst>
              </a:rPr>
              <a:t>g. do uključivo </a:t>
            </a:r>
            <a:r>
              <a:rPr lang="hr-HR" sz="2400" b="1" dirty="0" smtClean="0">
                <a:solidFill>
                  <a:srgbClr val="FF3300"/>
                </a:solidFill>
                <a:effectLst>
                  <a:outerShdw blurRad="38100" dist="38100" dir="2700000" algn="tl">
                    <a:srgbClr val="C0C0C0"/>
                  </a:outerShdw>
                </a:effectLst>
              </a:rPr>
              <a:t>2. veljače 2015. </a:t>
            </a:r>
            <a:r>
              <a:rPr lang="hr-HR" sz="2400" b="1" dirty="0">
                <a:solidFill>
                  <a:srgbClr val="FF3300"/>
                </a:solidFill>
                <a:effectLst>
                  <a:outerShdw blurRad="38100" dist="38100" dir="2700000" algn="tl">
                    <a:srgbClr val="C0C0C0"/>
                  </a:outerShdw>
                </a:effectLst>
              </a:rPr>
              <a:t>g.</a:t>
            </a:r>
          </a:p>
        </p:txBody>
      </p:sp>
      <p:sp>
        <p:nvSpPr>
          <p:cNvPr id="90120" name="Rectangle 8"/>
          <p:cNvSpPr>
            <a:spLocks noChangeArrowheads="1"/>
          </p:cNvSpPr>
          <p:nvPr/>
        </p:nvSpPr>
        <p:spPr bwMode="auto">
          <a:xfrm>
            <a:off x="2627313" y="4076700"/>
            <a:ext cx="3621504" cy="584775"/>
          </a:xfrm>
          <a:prstGeom prst="rect">
            <a:avLst/>
          </a:prstGeom>
          <a:noFill/>
          <a:ln w="9525">
            <a:noFill/>
            <a:miter lim="800000"/>
            <a:headEnd/>
            <a:tailEnd/>
          </a:ln>
          <a:effectLst/>
        </p:spPr>
        <p:txBody>
          <a:bodyPr wrap="none">
            <a:spAutoFit/>
          </a:bodyPr>
          <a:lstStyle/>
          <a:p>
            <a:r>
              <a:rPr lang="hr-HR" sz="3200" b="1" dirty="0">
                <a:solidFill>
                  <a:srgbClr val="FF3300"/>
                </a:solidFill>
                <a:effectLst>
                  <a:outerShdw blurRad="38100" dist="38100" dir="2700000" algn="tl">
                    <a:srgbClr val="000000"/>
                  </a:outerShdw>
                </a:effectLst>
              </a:rPr>
              <a:t>2</a:t>
            </a:r>
            <a:r>
              <a:rPr lang="hr-HR" sz="3200" b="1" dirty="0" smtClean="0">
                <a:solidFill>
                  <a:srgbClr val="FF3300"/>
                </a:solidFill>
                <a:effectLst>
                  <a:outerShdw blurRad="38100" dist="38100" dir="2700000" algn="tl">
                    <a:srgbClr val="000000"/>
                  </a:outerShdw>
                </a:effectLst>
              </a:rPr>
              <a:t>. veljače 2015. </a:t>
            </a:r>
            <a:r>
              <a:rPr lang="hr-HR" sz="3200" b="1" dirty="0">
                <a:solidFill>
                  <a:srgbClr val="FF3300"/>
                </a:solidFill>
                <a:effectLst>
                  <a:outerShdw blurRad="38100" dist="38100" dir="2700000" algn="tl">
                    <a:srgbClr val="000000"/>
                  </a:outerShdw>
                </a:effectLst>
              </a:rPr>
              <a:t>g.</a:t>
            </a:r>
          </a:p>
        </p:txBody>
      </p:sp>
      <p:sp>
        <p:nvSpPr>
          <p:cNvPr id="90121" name="AutoShape 9"/>
          <p:cNvSpPr>
            <a:spLocks noChangeArrowheads="1"/>
          </p:cNvSpPr>
          <p:nvPr/>
        </p:nvSpPr>
        <p:spPr bwMode="auto">
          <a:xfrm>
            <a:off x="2484438" y="4941888"/>
            <a:ext cx="4176712" cy="936625"/>
          </a:xfrm>
          <a:prstGeom prst="roundRect">
            <a:avLst>
              <a:gd name="adj" fmla="val 16667"/>
            </a:avLst>
          </a:prstGeom>
          <a:solidFill>
            <a:schemeClr val="bg1"/>
          </a:solidFill>
          <a:ln w="9525" algn="ctr">
            <a:solidFill>
              <a:schemeClr val="accent2"/>
            </a:solidFill>
            <a:round/>
            <a:headEnd/>
            <a:tailEnd/>
          </a:ln>
          <a:effectLst/>
        </p:spPr>
        <p:txBody>
          <a:bodyPr wrap="none" anchor="ctr"/>
          <a:lstStyle/>
          <a:p>
            <a:pPr algn="ctr"/>
            <a:r>
              <a:rPr lang="hr-HR" sz="6600" b="1" dirty="0" smtClean="0">
                <a:solidFill>
                  <a:srgbClr val="FF0000"/>
                </a:solidFill>
                <a:effectLst>
                  <a:outerShdw blurRad="38100" dist="38100" dir="2700000" algn="tl">
                    <a:srgbClr val="C0C0C0"/>
                  </a:outerShdw>
                </a:effectLst>
              </a:rPr>
              <a:t>12:00</a:t>
            </a:r>
            <a:endParaRPr lang="hr-HR" sz="6600" b="1" dirty="0">
              <a:solidFill>
                <a:srgbClr val="FF0000"/>
              </a:solidFill>
              <a:effectLst>
                <a:outerShdw blurRad="38100" dist="38100" dir="2700000" algn="tl">
                  <a:srgbClr val="C0C0C0"/>
                </a:outerShdw>
              </a:effectLst>
            </a:endParaRPr>
          </a:p>
        </p:txBody>
      </p:sp>
      <p:sp>
        <p:nvSpPr>
          <p:cNvPr id="8"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fade">
                                      <p:cBhvr>
                                        <p:cTn id="7" dur="1000"/>
                                        <p:tgtEl>
                                          <p:spTgt spid="901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0121"/>
                                        </p:tgtEl>
                                        <p:attrNameLst>
                                          <p:attrName>style.visibility</p:attrName>
                                        </p:attrNameLst>
                                      </p:cBhvr>
                                      <p:to>
                                        <p:strVal val="visible"/>
                                      </p:to>
                                    </p:set>
                                    <p:animEffect transition="in" filter="wipe(up)">
                                      <p:cBhvr>
                                        <p:cTn id="12" dur="10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p:bldP spid="901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2" name="Rectangle 6"/>
          <p:cNvSpPr>
            <a:spLocks noChangeArrowheads="1"/>
          </p:cNvSpPr>
          <p:nvPr/>
        </p:nvSpPr>
        <p:spPr bwMode="auto">
          <a:xfrm>
            <a:off x="179388" y="1628775"/>
            <a:ext cx="8785225" cy="4832092"/>
          </a:xfrm>
          <a:prstGeom prst="rect">
            <a:avLst/>
          </a:prstGeom>
          <a:solidFill>
            <a:schemeClr val="accent2"/>
          </a:solidFill>
          <a:ln>
            <a:solidFill>
              <a:schemeClr val="accent1"/>
            </a:solidFill>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a:r>
              <a:rPr lang="hr-HR" sz="2800" b="1" u="sng" dirty="0">
                <a:solidFill>
                  <a:schemeClr val="accent5">
                    <a:lumMod val="50000"/>
                  </a:schemeClr>
                </a:solidFill>
                <a:latin typeface="Arial" pitchFamily="34" charset="0"/>
                <a:cs typeface="Arial" pitchFamily="34" charset="0"/>
              </a:rPr>
              <a:t>KANDIDATI </a:t>
            </a:r>
            <a:r>
              <a:rPr lang="hr-HR" sz="2800" b="1" u="sng" dirty="0" smtClean="0">
                <a:solidFill>
                  <a:schemeClr val="accent5">
                    <a:lumMod val="50000"/>
                  </a:schemeClr>
                </a:solidFill>
                <a:latin typeface="Arial" pitchFamily="34" charset="0"/>
                <a:cs typeface="Arial" pitchFamily="34" charset="0"/>
              </a:rPr>
              <a:t>SA </a:t>
            </a:r>
            <a:r>
              <a:rPr lang="hr-HR" sz="2800" b="1" u="sng" dirty="0">
                <a:solidFill>
                  <a:schemeClr val="accent5">
                    <a:lumMod val="50000"/>
                  </a:schemeClr>
                </a:solidFill>
                <a:latin typeface="Arial" pitchFamily="34" charset="0"/>
                <a:cs typeface="Arial" pitchFamily="34" charset="0"/>
              </a:rPr>
              <a:t>TEŠKOĆAMA </a:t>
            </a:r>
          </a:p>
          <a:p>
            <a:r>
              <a:rPr lang="vi-VN" sz="2800" dirty="0">
                <a:solidFill>
                  <a:schemeClr val="accent5">
                    <a:lumMod val="50000"/>
                  </a:schemeClr>
                </a:solidFill>
                <a:latin typeface="Arial" pitchFamily="34" charset="0"/>
                <a:cs typeface="Arial" pitchFamily="34" charset="0"/>
              </a:rPr>
              <a:t>Za sve su kandidate ispiti iz određenoga nastavnoga predmeta državne mature sadržajno isti, no kandidati s teškoćama imaju pravo na </a:t>
            </a:r>
            <a:r>
              <a:rPr lang="vi-VN" sz="2800" b="1" u="sng" dirty="0">
                <a:solidFill>
                  <a:schemeClr val="accent5">
                    <a:lumMod val="50000"/>
                  </a:schemeClr>
                </a:solidFill>
                <a:latin typeface="Arial" pitchFamily="34" charset="0"/>
                <a:cs typeface="Arial" pitchFamily="34" charset="0"/>
              </a:rPr>
              <a:t>prilagodbu ispitne tehnologije, odnosno prilagodbu ispitnoga materijala te ispitnoga postupka. </a:t>
            </a:r>
          </a:p>
          <a:p>
            <a:r>
              <a:rPr lang="hr-HR" sz="2800" dirty="0">
                <a:solidFill>
                  <a:schemeClr val="accent5">
                    <a:lumMod val="50000"/>
                  </a:schemeClr>
                </a:solidFill>
                <a:latin typeface="Arial" pitchFamily="34" charset="0"/>
                <a:cs typeface="Arial" pitchFamily="34" charset="0"/>
              </a:rPr>
              <a:t>Učenik koji smatra da ima pravo na prilagodbu ispitne tehnologije treba se javiti ispitnome koordinatoru. Ispitni će ga koordinator upoznati s načinom polaganja ispita i uputiti u sve što je potrebno učiniti kako bi ostvario svoja prava. </a:t>
            </a:r>
            <a:endParaRPr lang="hr-HR" sz="2500" dirty="0">
              <a:solidFill>
                <a:schemeClr val="accent5">
                  <a:lumMod val="50000"/>
                </a:schemeClr>
              </a:solidFill>
              <a:latin typeface="Arial" pitchFamily="34" charset="0"/>
              <a:cs typeface="Arial" pitchFamily="34" charset="0"/>
            </a:endParaRPr>
          </a:p>
        </p:txBody>
      </p:sp>
      <p:pic>
        <p:nvPicPr>
          <p:cNvPr id="101383" name="Picture 7" descr="0351007"/>
          <p:cNvPicPr>
            <a:picLocks noChangeAspect="1" noChangeArrowheads="1"/>
          </p:cNvPicPr>
          <p:nvPr/>
        </p:nvPicPr>
        <p:blipFill>
          <a:blip r:embed="rId2" cstate="print">
            <a:clrChange>
              <a:clrFrom>
                <a:srgbClr val="FFFFFF"/>
              </a:clrFrom>
              <a:clrTo>
                <a:srgbClr val="FFFFFF">
                  <a:alpha val="0"/>
                </a:srgbClr>
              </a:clrTo>
            </a:clrChange>
          </a:blip>
          <a:srcRect l="10193" r="15625"/>
          <a:stretch>
            <a:fillRect/>
          </a:stretch>
        </p:blipFill>
        <p:spPr bwMode="auto">
          <a:xfrm>
            <a:off x="-36512" y="779463"/>
            <a:ext cx="935037" cy="849312"/>
          </a:xfrm>
          <a:prstGeom prst="rect">
            <a:avLst/>
          </a:prstGeom>
          <a:noFill/>
        </p:spPr>
      </p:pic>
      <p:sp>
        <p:nvSpPr>
          <p:cNvPr id="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57924061"/>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circle(out)">
                                      <p:cBhvr>
                                        <p:cTn id="7" dur="500"/>
                                        <p:tgtEl>
                                          <p:spTgt spid="1013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1382"/>
                                        </p:tgtEl>
                                        <p:attrNameLst>
                                          <p:attrName>style.visibility</p:attrName>
                                        </p:attrNameLst>
                                      </p:cBhvr>
                                      <p:to>
                                        <p:strVal val="visible"/>
                                      </p:to>
                                    </p:set>
                                    <p:animEffect transition="in" filter="wipe(up)">
                                      <p:cBhvr>
                                        <p:cTn id="12" dur="1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3" name="Picture 7" descr="0351007"/>
          <p:cNvPicPr>
            <a:picLocks noChangeAspect="1" noChangeArrowheads="1"/>
          </p:cNvPicPr>
          <p:nvPr/>
        </p:nvPicPr>
        <p:blipFill>
          <a:blip r:embed="rId2" cstate="print">
            <a:clrChange>
              <a:clrFrom>
                <a:srgbClr val="FFFFFF"/>
              </a:clrFrom>
              <a:clrTo>
                <a:srgbClr val="FFFFFF">
                  <a:alpha val="0"/>
                </a:srgbClr>
              </a:clrTo>
            </a:clrChange>
          </a:blip>
          <a:srcRect l="10193" r="15625"/>
          <a:stretch>
            <a:fillRect/>
          </a:stretch>
        </p:blipFill>
        <p:spPr bwMode="auto">
          <a:xfrm>
            <a:off x="-36512" y="779463"/>
            <a:ext cx="935037" cy="849312"/>
          </a:xfrm>
          <a:prstGeom prst="rect">
            <a:avLst/>
          </a:prstGeom>
          <a:noFill/>
        </p:spPr>
      </p:pic>
      <p:sp>
        <p:nvSpPr>
          <p:cNvPr id="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
        <p:nvSpPr>
          <p:cNvPr id="2" name="TekstniOkvir 1"/>
          <p:cNvSpPr txBox="1"/>
          <p:nvPr/>
        </p:nvSpPr>
        <p:spPr>
          <a:xfrm>
            <a:off x="347816" y="2974838"/>
            <a:ext cx="3288080" cy="1384995"/>
          </a:xfrm>
          <a:prstGeom prst="rect">
            <a:avLst/>
          </a:prstGeom>
          <a:noFill/>
        </p:spPr>
        <p:txBody>
          <a:bodyPr wrap="none" rtlCol="0">
            <a:spAutoFit/>
          </a:bodyPr>
          <a:lstStyle/>
          <a:p>
            <a:pPr algn="ctr"/>
            <a:r>
              <a:rPr lang="hr-HR" sz="4800" dirty="0" err="1" smtClean="0">
                <a:effectLst>
                  <a:outerShdw blurRad="38100" dist="38100" dir="2700000" algn="tl">
                    <a:srgbClr val="000000">
                      <a:alpha val="43137"/>
                    </a:srgbClr>
                  </a:outerShdw>
                </a:effectLst>
              </a:rPr>
              <a:t>Webinar</a:t>
            </a:r>
            <a:endParaRPr lang="hr-HR" sz="4800" dirty="0" smtClean="0">
              <a:effectLst>
                <a:outerShdw blurRad="38100" dist="38100" dir="2700000" algn="tl">
                  <a:srgbClr val="000000">
                    <a:alpha val="43137"/>
                  </a:srgbClr>
                </a:outerShdw>
              </a:effectLst>
            </a:endParaRPr>
          </a:p>
          <a:p>
            <a:pPr algn="ctr"/>
            <a:r>
              <a:rPr lang="hr-HR" dirty="0">
                <a:hlinkClick r:id="rId3"/>
              </a:rPr>
              <a:t>http://</a:t>
            </a:r>
            <a:r>
              <a:rPr lang="hr-HR" dirty="0" smtClean="0">
                <a:hlinkClick r:id="rId3"/>
              </a:rPr>
              <a:t>mojamatura.net/webinari</a:t>
            </a:r>
            <a:endParaRPr lang="hr-HR" dirty="0" smtClean="0"/>
          </a:p>
          <a:p>
            <a:pPr algn="ctr"/>
            <a:endParaRPr lang="hr-HR" dirty="0"/>
          </a:p>
        </p:txBody>
      </p:sp>
      <p:pic>
        <p:nvPicPr>
          <p:cNvPr id="3" name="Slika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635896" y="1268760"/>
            <a:ext cx="5120153" cy="4797152"/>
          </a:xfrm>
          <a:prstGeom prst="rect">
            <a:avLst/>
          </a:prstGeom>
        </p:spPr>
      </p:pic>
    </p:spTree>
    <p:extLst>
      <p:ext uri="{BB962C8B-B14F-4D97-AF65-F5344CB8AC3E}">
        <p14:creationId xmlns:p14="http://schemas.microsoft.com/office/powerpoint/2010/main" xmlns="" val="2165089906"/>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circle(out)">
                                      <p:cBhvr>
                                        <p:cTn id="7" dur="500"/>
                                        <p:tgtEl>
                                          <p:spTgt spid="10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83568" y="116632"/>
            <a:ext cx="7773338" cy="94593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hr-HR" sz="4400" dirty="0" smtClean="0">
                <a:effectLst>
                  <a:outerShdw blurRad="38100" dist="38100" dir="2700000" algn="tl">
                    <a:srgbClr val="000000">
                      <a:alpha val="43137"/>
                    </a:srgbClr>
                  </a:outerShdw>
                </a:effectLst>
              </a:rPr>
              <a:t>Državna matura</a:t>
            </a:r>
            <a:endParaRPr lang="hr-HR" sz="4400" dirty="0">
              <a:effectLst>
                <a:outerShdw blurRad="38100" dist="38100" dir="2700000" algn="tl">
                  <a:srgbClr val="000000">
                    <a:alpha val="43137"/>
                  </a:srgbClr>
                </a:outerShdw>
              </a:effectLst>
            </a:endParaRPr>
          </a:p>
        </p:txBody>
      </p:sp>
      <p:sp>
        <p:nvSpPr>
          <p:cNvPr id="2" name="Rezervirano mjesto sadržaja 1"/>
          <p:cNvSpPr>
            <a:spLocks noGrp="1"/>
          </p:cNvSpPr>
          <p:nvPr>
            <p:ph sz="quarter" idx="13"/>
          </p:nvPr>
        </p:nvSpPr>
        <p:spPr>
          <a:xfrm>
            <a:off x="685330" y="1484785"/>
            <a:ext cx="7771576" cy="5184576"/>
          </a:xfrm>
        </p:spPr>
        <p:txBody>
          <a:bodyPr>
            <a:normAutofit/>
          </a:bodyPr>
          <a:lstStyle/>
          <a:p>
            <a:r>
              <a:rPr lang="hr-HR" sz="2400" cap="none" dirty="0" smtClean="0">
                <a:latin typeface="Arial" pitchFamily="34" charset="0"/>
                <a:cs typeface="Arial" pitchFamily="34" charset="0"/>
              </a:rPr>
              <a:t>ako </a:t>
            </a:r>
            <a:r>
              <a:rPr lang="hr-HR" sz="2400" cap="none" dirty="0" smtClean="0">
                <a:latin typeface="Arial" pitchFamily="34" charset="0"/>
                <a:cs typeface="Arial" pitchFamily="34" charset="0"/>
              </a:rPr>
              <a:t>visoko učilište kao uvjet pristupa nekom studijskom programu zahtjeva položenu osnovnu (B) razinu, to ne znači da za tu razinu ispita daje maksimum bodova koje je odredilo za taj ispit, već da učenik s položenom osnovnom (B) razinom ima pravo upisa na taj studijski program, dok maksimum bodova daje najboljemu kandidatu s položenom višom (A) razinom.</a:t>
            </a:r>
            <a:endParaRPr lang="hr-HR" sz="2400" cap="none" dirty="0">
              <a:latin typeface="Arial" pitchFamily="34" charset="0"/>
              <a:cs typeface="Arial" pitchFamily="34" charset="0"/>
            </a:endParaRPr>
          </a:p>
        </p:txBody>
      </p:sp>
      <p:pic>
        <p:nvPicPr>
          <p:cNvPr id="4" name="Slika 3"/>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0" y="5429264"/>
            <a:ext cx="9144000" cy="582533"/>
          </a:xfrm>
          <a:prstGeom prst="rect">
            <a:avLst/>
          </a:prstGeom>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27444449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3" name="Picture 7" descr="0351007"/>
          <p:cNvPicPr>
            <a:picLocks noChangeAspect="1" noChangeArrowheads="1"/>
          </p:cNvPicPr>
          <p:nvPr/>
        </p:nvPicPr>
        <p:blipFill>
          <a:blip r:embed="rId2" cstate="print">
            <a:clrChange>
              <a:clrFrom>
                <a:srgbClr val="FFFFFF"/>
              </a:clrFrom>
              <a:clrTo>
                <a:srgbClr val="FFFFFF">
                  <a:alpha val="0"/>
                </a:srgbClr>
              </a:clrTo>
            </a:clrChange>
          </a:blip>
          <a:srcRect l="10193" r="15625"/>
          <a:stretch>
            <a:fillRect/>
          </a:stretch>
        </p:blipFill>
        <p:spPr bwMode="auto">
          <a:xfrm>
            <a:off x="755576" y="2075632"/>
            <a:ext cx="935037" cy="849312"/>
          </a:xfrm>
          <a:prstGeom prst="rect">
            <a:avLst/>
          </a:prstGeom>
          <a:noFill/>
        </p:spPr>
      </p:pic>
      <p:sp>
        <p:nvSpPr>
          <p:cNvPr id="6"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
        <p:nvSpPr>
          <p:cNvPr id="2" name="TekstniOkvir 1"/>
          <p:cNvSpPr txBox="1"/>
          <p:nvPr/>
        </p:nvSpPr>
        <p:spPr>
          <a:xfrm>
            <a:off x="83432" y="2924944"/>
            <a:ext cx="8973610" cy="1938992"/>
          </a:xfrm>
          <a:prstGeom prst="rect">
            <a:avLst/>
          </a:prstGeom>
          <a:noFill/>
        </p:spPr>
        <p:txBody>
          <a:bodyPr wrap="none" rtlCol="0">
            <a:spAutoFit/>
          </a:bodyPr>
          <a:lstStyle/>
          <a:p>
            <a:pPr marL="685800" indent="-685800">
              <a:buFont typeface="Arial" panose="020B0604020202020204" pitchFamily="34" charset="0"/>
              <a:buChar char="•"/>
            </a:pPr>
            <a:r>
              <a:rPr lang="hr-HR" sz="3600" dirty="0" smtClean="0">
                <a:effectLst>
                  <a:outerShdw blurRad="38100" dist="38100" dir="2700000" algn="tl">
                    <a:srgbClr val="000000">
                      <a:alpha val="43137"/>
                    </a:srgbClr>
                  </a:outerShdw>
                </a:effectLst>
              </a:rPr>
              <a:t>odjave ispita – ŠIP</a:t>
            </a:r>
          </a:p>
          <a:p>
            <a:pPr marL="685800" indent="-685800">
              <a:buFont typeface="Arial" panose="020B0604020202020204" pitchFamily="34" charset="0"/>
              <a:buChar char="•"/>
            </a:pPr>
            <a:r>
              <a:rPr lang="hr-HR" sz="3600" dirty="0" smtClean="0">
                <a:effectLst>
                  <a:outerShdw blurRad="38100" dist="38100" dir="2700000" algn="tl">
                    <a:srgbClr val="000000">
                      <a:alpha val="43137"/>
                    </a:srgbClr>
                  </a:outerShdw>
                </a:effectLst>
              </a:rPr>
              <a:t>naknadne prijave ispita – ŠIP - NCVVO</a:t>
            </a:r>
          </a:p>
          <a:p>
            <a:pPr marL="685800" indent="-685800">
              <a:buFont typeface="Arial" panose="020B0604020202020204" pitchFamily="34" charset="0"/>
              <a:buChar char="•"/>
            </a:pPr>
            <a:r>
              <a:rPr lang="hr-HR" sz="3600" dirty="0" smtClean="0">
                <a:effectLst>
                  <a:outerShdw blurRad="38100" dist="38100" dir="2700000" algn="tl">
                    <a:srgbClr val="000000">
                      <a:alpha val="43137"/>
                    </a:srgbClr>
                  </a:outerShdw>
                </a:effectLst>
              </a:rPr>
              <a:t>promjena razine ispita </a:t>
            </a:r>
            <a:r>
              <a:rPr lang="hr-HR" sz="3600" dirty="0">
                <a:effectLst>
                  <a:outerShdw blurRad="38100" dist="38100" dir="2700000" algn="tl">
                    <a:srgbClr val="000000">
                      <a:alpha val="43137"/>
                    </a:srgbClr>
                  </a:outerShdw>
                </a:effectLst>
              </a:rPr>
              <a:t>– ŠIP - NCVVO</a:t>
            </a:r>
          </a:p>
          <a:p>
            <a:pPr marL="685800" indent="-685800">
              <a:buFont typeface="Arial" panose="020B0604020202020204" pitchFamily="34" charset="0"/>
              <a:buChar char="•"/>
            </a:pPr>
            <a:endParaRPr lang="hr-HR" sz="1200" dirty="0"/>
          </a:p>
        </p:txBody>
      </p:sp>
      <p:sp>
        <p:nvSpPr>
          <p:cNvPr id="7" name="TekstniOkvir 6"/>
          <p:cNvSpPr txBox="1"/>
          <p:nvPr/>
        </p:nvSpPr>
        <p:spPr>
          <a:xfrm>
            <a:off x="1547664" y="1373867"/>
            <a:ext cx="5633273" cy="830997"/>
          </a:xfrm>
          <a:prstGeom prst="rect">
            <a:avLst/>
          </a:prstGeom>
          <a:noFill/>
        </p:spPr>
        <p:txBody>
          <a:bodyPr wrap="none" rtlCol="0">
            <a:spAutoFit/>
          </a:bodyPr>
          <a:lstStyle/>
          <a:p>
            <a:pPr algn="ctr"/>
            <a:r>
              <a:rPr lang="hr-HR" sz="4800" dirty="0" smtClean="0">
                <a:effectLst>
                  <a:outerShdw blurRad="38100" dist="38100" dir="2700000" algn="tl">
                    <a:srgbClr val="000000">
                      <a:alpha val="43137"/>
                    </a:srgbClr>
                  </a:outerShdw>
                </a:effectLst>
              </a:rPr>
              <a:t>Do 01.svibnja 2015.</a:t>
            </a:r>
            <a:endParaRPr lang="hr-HR" dirty="0"/>
          </a:p>
        </p:txBody>
      </p:sp>
    </p:spTree>
    <p:extLst>
      <p:ext uri="{BB962C8B-B14F-4D97-AF65-F5344CB8AC3E}">
        <p14:creationId xmlns:p14="http://schemas.microsoft.com/office/powerpoint/2010/main" xmlns="" val="971176416"/>
      </p:ext>
    </p:extLst>
  </p:cSld>
  <p:clrMapOvr>
    <a:masterClrMapping/>
  </p:clrMapOvr>
  <p:transition spd="slow">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01383"/>
                                        </p:tgtEl>
                                        <p:attrNameLst>
                                          <p:attrName>style.visibility</p:attrName>
                                        </p:attrNameLst>
                                      </p:cBhvr>
                                      <p:to>
                                        <p:strVal val="visible"/>
                                      </p:to>
                                    </p:set>
                                    <p:animEffect transition="in" filter="circle(out)">
                                      <p:cBhvr>
                                        <p:cTn id="7" dur="500"/>
                                        <p:tgtEl>
                                          <p:spTgt spid="10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AutoShape 3"/>
          <p:cNvSpPr>
            <a:spLocks noChangeArrowheads="1"/>
          </p:cNvSpPr>
          <p:nvPr/>
        </p:nvSpPr>
        <p:spPr bwMode="auto">
          <a:xfrm>
            <a:off x="2915816" y="1844824"/>
            <a:ext cx="5184824" cy="936625"/>
          </a:xfrm>
          <a:prstGeom prst="roundRect">
            <a:avLst>
              <a:gd name="adj" fmla="val 16667"/>
            </a:avLst>
          </a:prstGeom>
          <a:solidFill>
            <a:schemeClr val="bg1"/>
          </a:solidFill>
          <a:ln w="9525" algn="ctr">
            <a:solidFill>
              <a:schemeClr val="accent2"/>
            </a:solidFill>
            <a:round/>
            <a:headEnd/>
            <a:tailEnd/>
          </a:ln>
          <a:effectLst/>
        </p:spPr>
        <p:txBody>
          <a:bodyPr wrap="none" anchor="ctr"/>
          <a:lstStyle/>
          <a:p>
            <a:pPr algn="ctr"/>
            <a:r>
              <a:rPr lang="hr-HR" sz="4000" b="1" dirty="0" smtClean="0">
                <a:solidFill>
                  <a:srgbClr val="FF0000"/>
                </a:solidFill>
                <a:effectLst>
                  <a:outerShdw blurRad="38100" dist="38100" dir="2700000" algn="tl">
                    <a:srgbClr val="C0C0C0"/>
                  </a:outerShdw>
                </a:effectLst>
              </a:rPr>
              <a:t>HVALA NA PAŽNJI!</a:t>
            </a:r>
            <a:endParaRPr lang="hr-HR" sz="4000" b="1" dirty="0">
              <a:solidFill>
                <a:srgbClr val="FF0000"/>
              </a:solidFill>
              <a:effectLst>
                <a:outerShdw blurRad="38100" dist="38100" dir="2700000" algn="tl">
                  <a:srgbClr val="C0C0C0"/>
                </a:outerShdw>
              </a:effectLst>
            </a:endParaRPr>
          </a:p>
        </p:txBody>
      </p:sp>
      <p:pic>
        <p:nvPicPr>
          <p:cNvPr id="111621" name="Picture 5" descr="s_skup"/>
          <p:cNvPicPr>
            <a:picLocks noChangeAspect="1" noChangeArrowheads="1"/>
          </p:cNvPicPr>
          <p:nvPr/>
        </p:nvPicPr>
        <p:blipFill>
          <a:blip r:embed="rId2" cstate="print"/>
          <a:srcRect/>
          <a:stretch>
            <a:fillRect/>
          </a:stretch>
        </p:blipFill>
        <p:spPr bwMode="auto">
          <a:xfrm>
            <a:off x="323850" y="1125538"/>
            <a:ext cx="1282700" cy="1143000"/>
          </a:xfrm>
          <a:prstGeom prst="rect">
            <a:avLst/>
          </a:prstGeom>
          <a:noFill/>
          <a:ln w="9525">
            <a:solidFill>
              <a:srgbClr val="000080"/>
            </a:solidFill>
            <a:miter lim="800000"/>
            <a:headEnd/>
            <a:tailEnd/>
          </a:ln>
        </p:spPr>
      </p:pic>
      <p:sp>
        <p:nvSpPr>
          <p:cNvPr id="8" name="AutoShape 3"/>
          <p:cNvSpPr>
            <a:spLocks noChangeArrowheads="1"/>
          </p:cNvSpPr>
          <p:nvPr/>
        </p:nvSpPr>
        <p:spPr bwMode="auto">
          <a:xfrm>
            <a:off x="395536" y="3861048"/>
            <a:ext cx="8208912" cy="936625"/>
          </a:xfrm>
          <a:prstGeom prst="roundRect">
            <a:avLst>
              <a:gd name="adj" fmla="val 16667"/>
            </a:avLst>
          </a:prstGeom>
          <a:solidFill>
            <a:schemeClr val="bg1"/>
          </a:solidFill>
          <a:ln w="9525" algn="ctr">
            <a:solidFill>
              <a:schemeClr val="accent2"/>
            </a:solidFill>
            <a:round/>
            <a:headEnd/>
            <a:tailEnd/>
          </a:ln>
          <a:effectLst/>
        </p:spPr>
        <p:txBody>
          <a:bodyPr wrap="none" anchor="ctr"/>
          <a:lstStyle/>
          <a:p>
            <a:pPr algn="ctr"/>
            <a:r>
              <a:rPr lang="hr-HR" sz="4000" b="1" dirty="0" err="1" smtClean="0">
                <a:solidFill>
                  <a:schemeClr val="accent1">
                    <a:lumMod val="25000"/>
                  </a:schemeClr>
                </a:solidFill>
                <a:effectLst>
                  <a:outerShdw blurRad="38100" dist="38100" dir="2700000" algn="tl">
                    <a:srgbClr val="C0C0C0"/>
                  </a:outerShdw>
                </a:effectLst>
              </a:rPr>
              <a:t>melita.marinelli</a:t>
            </a:r>
            <a:r>
              <a:rPr lang="hr-HR" sz="4000" b="1" dirty="0" smtClean="0">
                <a:solidFill>
                  <a:schemeClr val="accent1">
                    <a:lumMod val="25000"/>
                  </a:schemeClr>
                </a:solidFill>
                <a:effectLst>
                  <a:outerShdw blurRad="38100" dist="38100" dir="2700000" algn="tl">
                    <a:srgbClr val="C0C0C0"/>
                  </a:outerShdw>
                </a:effectLst>
              </a:rPr>
              <a:t>@</a:t>
            </a:r>
            <a:r>
              <a:rPr lang="hr-HR" sz="4000" b="1" dirty="0" err="1" smtClean="0">
                <a:solidFill>
                  <a:schemeClr val="accent1">
                    <a:lumMod val="25000"/>
                  </a:schemeClr>
                </a:solidFill>
                <a:effectLst>
                  <a:outerShdw blurRad="38100" dist="38100" dir="2700000" algn="tl">
                    <a:srgbClr val="C0C0C0"/>
                  </a:outerShdw>
                </a:effectLst>
              </a:rPr>
              <a:t>gmail.com</a:t>
            </a:r>
            <a:endParaRPr lang="hr-HR" sz="4000" b="1" dirty="0">
              <a:solidFill>
                <a:schemeClr val="accent1">
                  <a:lumMod val="25000"/>
                </a:schemeClr>
              </a:solidFill>
              <a:effectLst>
                <a:outerShdw blurRad="38100" dist="38100" dir="2700000" algn="tl">
                  <a:srgbClr val="C0C0C0"/>
                </a:outerShdw>
              </a:effectLst>
            </a:endParaRPr>
          </a:p>
        </p:txBody>
      </p:sp>
      <p:sp>
        <p:nvSpPr>
          <p:cNvPr id="7" name="AutoShape 3"/>
          <p:cNvSpPr>
            <a:spLocks noChangeArrowheads="1"/>
          </p:cNvSpPr>
          <p:nvPr/>
        </p:nvSpPr>
        <p:spPr bwMode="auto">
          <a:xfrm>
            <a:off x="2051720" y="5229200"/>
            <a:ext cx="5184824" cy="936625"/>
          </a:xfrm>
          <a:prstGeom prst="roundRect">
            <a:avLst>
              <a:gd name="adj" fmla="val 16667"/>
            </a:avLst>
          </a:prstGeom>
          <a:solidFill>
            <a:schemeClr val="bg1"/>
          </a:solidFill>
          <a:ln w="9525" algn="ctr">
            <a:solidFill>
              <a:schemeClr val="accent2"/>
            </a:solidFill>
            <a:round/>
            <a:headEnd/>
            <a:tailEnd/>
          </a:ln>
          <a:effectLst/>
        </p:spPr>
        <p:txBody>
          <a:bodyPr wrap="none" anchor="ctr"/>
          <a:lstStyle/>
          <a:p>
            <a:pPr algn="ctr"/>
            <a:r>
              <a:rPr lang="hr-HR" sz="4000" b="1" dirty="0" smtClean="0">
                <a:solidFill>
                  <a:srgbClr val="FF0000"/>
                </a:solidFill>
                <a:effectLst>
                  <a:outerShdw blurRad="38100" dist="38100" dir="2700000" algn="tl">
                    <a:srgbClr val="C0C0C0"/>
                  </a:outerShdw>
                </a:effectLst>
              </a:rPr>
              <a:t>PITANJA????</a:t>
            </a:r>
            <a:endParaRPr lang="hr-HR" sz="4000" b="1" dirty="0">
              <a:solidFill>
                <a:srgbClr val="FF0000"/>
              </a:solidFill>
              <a:effectLst>
                <a:outerShdw blurRad="38100" dist="38100" dir="2700000" algn="tl">
                  <a:srgbClr val="C0C0C0"/>
                </a:outerShdw>
              </a:effectLst>
            </a:endParaRPr>
          </a:p>
        </p:txBody>
      </p:sp>
      <p:sp>
        <p:nvSpPr>
          <p:cNvPr id="9" name="Naslov 5"/>
          <p:cNvSpPr txBox="1">
            <a:spLocks/>
          </p:cNvSpPr>
          <p:nvPr/>
        </p:nvSpPr>
        <p:spPr>
          <a:xfrm>
            <a:off x="683568" y="116632"/>
            <a:ext cx="7773338" cy="94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4800" kern="1200" cap="all" baseline="0">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pPr>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83568" y="116632"/>
            <a:ext cx="7773338" cy="94593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hr-HR" sz="4400" dirty="0" smtClean="0">
                <a:effectLst>
                  <a:outerShdw blurRad="38100" dist="38100" dir="2700000" algn="tl">
                    <a:srgbClr val="000000">
                      <a:alpha val="43137"/>
                    </a:srgbClr>
                  </a:outerShdw>
                </a:effectLst>
              </a:rPr>
              <a:t>Državna matura</a:t>
            </a:r>
            <a:endParaRPr lang="hr-HR" sz="4400" dirty="0">
              <a:effectLst>
                <a:outerShdw blurRad="38100" dist="38100" dir="2700000" algn="tl">
                  <a:srgbClr val="000000">
                    <a:alpha val="43137"/>
                  </a:srgbClr>
                </a:outerShdw>
              </a:effectLst>
            </a:endParaRPr>
          </a:p>
        </p:txBody>
      </p:sp>
      <p:sp>
        <p:nvSpPr>
          <p:cNvPr id="2" name="Rezervirano mjesto sadržaja 1"/>
          <p:cNvSpPr>
            <a:spLocks noGrp="1"/>
          </p:cNvSpPr>
          <p:nvPr>
            <p:ph sz="quarter" idx="13"/>
          </p:nvPr>
        </p:nvSpPr>
        <p:spPr>
          <a:xfrm>
            <a:off x="685330" y="1484785"/>
            <a:ext cx="8101512" cy="2520279"/>
          </a:xfrm>
        </p:spPr>
        <p:txBody>
          <a:bodyPr>
            <a:normAutofit/>
          </a:bodyPr>
          <a:lstStyle/>
          <a:p>
            <a:r>
              <a:rPr lang="hr-HR" sz="2400" cap="none" dirty="0" smtClean="0">
                <a:solidFill>
                  <a:schemeClr val="accent5">
                    <a:lumMod val="50000"/>
                  </a:schemeClr>
                </a:solidFill>
                <a:latin typeface="Arial" pitchFamily="34" charset="0"/>
                <a:cs typeface="Arial" pitchFamily="34" charset="0"/>
              </a:rPr>
              <a:t>maksimalno se može riješiti 100 % ispita i na višoj (A) i na osnovnoj (B) razini. Ispit više (A) razine zahtjevniji je od ispita osnovne (B) razine. Zbog toga se postotak riješenosti ispita ostvaren na ispitu više (A) razine množi koeficijentom 1,6.</a:t>
            </a:r>
            <a:endParaRPr lang="hr-HR" sz="2400" cap="none" dirty="0">
              <a:solidFill>
                <a:schemeClr val="accent5">
                  <a:lumMod val="50000"/>
                </a:schemeClr>
              </a:solidFill>
              <a:latin typeface="Arial" pitchFamily="34" charset="0"/>
              <a:cs typeface="Arial" pitchFamily="34" charset="0"/>
            </a:endParaRPr>
          </a:p>
        </p:txBody>
      </p:sp>
      <p:pic>
        <p:nvPicPr>
          <p:cNvPr id="3" name="Slika 2"/>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500034" y="3643314"/>
            <a:ext cx="8117536" cy="2967533"/>
          </a:xfrm>
          <a:prstGeom prst="rect">
            <a:avLst/>
          </a:prstGeom>
        </p:spPr>
        <p:style>
          <a:lnRef idx="1">
            <a:schemeClr val="accent2"/>
          </a:lnRef>
          <a:fillRef idx="2">
            <a:schemeClr val="accent2"/>
          </a:fillRef>
          <a:effectRef idx="1">
            <a:schemeClr val="accent2"/>
          </a:effectRef>
          <a:fontRef idx="minor">
            <a:schemeClr val="dk1"/>
          </a:fontRef>
        </p:style>
      </p:pic>
    </p:spTree>
    <p:extLst>
      <p:ext uri="{BB962C8B-B14F-4D97-AF65-F5344CB8AC3E}">
        <p14:creationId xmlns:p14="http://schemas.microsoft.com/office/powerpoint/2010/main" xmlns="" val="1247205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83568" y="116632"/>
            <a:ext cx="7773338" cy="94593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hr-HR" sz="4400" dirty="0" smtClean="0">
                <a:effectLst>
                  <a:outerShdw blurRad="38100" dist="38100" dir="2700000" algn="tl">
                    <a:srgbClr val="000000">
                      <a:alpha val="43137"/>
                    </a:srgbClr>
                  </a:outerShdw>
                </a:effectLst>
              </a:rPr>
              <a:t>Državna matura</a:t>
            </a:r>
            <a:endParaRPr lang="hr-HR" sz="4400" dirty="0">
              <a:effectLst>
                <a:outerShdw blurRad="38100" dist="38100" dir="2700000" algn="tl">
                  <a:srgbClr val="000000">
                    <a:alpha val="43137"/>
                  </a:srgbClr>
                </a:outerShdw>
              </a:effectLst>
            </a:endParaRPr>
          </a:p>
        </p:txBody>
      </p:sp>
      <p:sp>
        <p:nvSpPr>
          <p:cNvPr id="2" name="Rezervirano mjesto sadržaja 1"/>
          <p:cNvSpPr>
            <a:spLocks noGrp="1"/>
          </p:cNvSpPr>
          <p:nvPr>
            <p:ph sz="quarter" idx="13"/>
          </p:nvPr>
        </p:nvSpPr>
        <p:spPr>
          <a:xfrm>
            <a:off x="142844" y="1196752"/>
            <a:ext cx="8605620" cy="5661247"/>
          </a:xfrm>
        </p:spPr>
        <p:txBody>
          <a:bodyPr>
            <a:normAutofit fontScale="85000" lnSpcReduction="20000"/>
          </a:bodyPr>
          <a:lstStyle/>
          <a:p>
            <a:r>
              <a:rPr lang="hr-HR" sz="2400" cap="none" dirty="0" smtClean="0">
                <a:latin typeface="Arial" pitchFamily="34" charset="0"/>
                <a:cs typeface="Arial" pitchFamily="34" charset="0"/>
              </a:rPr>
              <a:t>iako se za taj studijski program zahtijeva polaganje ispita iz matematike na osnovnoj (B) razini, učenik je položio ispit iz matematike na višoj (A) razini </a:t>
            </a:r>
          </a:p>
          <a:p>
            <a:r>
              <a:rPr lang="hr-HR" sz="2400" b="1" u="sng" cap="none" dirty="0" smtClean="0">
                <a:latin typeface="Arial" pitchFamily="34" charset="0"/>
                <a:cs typeface="Arial" pitchFamily="34" charset="0"/>
              </a:rPr>
              <a:t>rezultat ostvaren u ispitu više (A) razine preračunava se u osnovnu (B) razinu množenjem  koeficijentom 1,6</a:t>
            </a:r>
          </a:p>
          <a:p>
            <a:r>
              <a:rPr lang="hr-HR" sz="2400" cap="none" dirty="0" smtClean="0">
                <a:latin typeface="Arial" pitchFamily="34" charset="0"/>
                <a:cs typeface="Arial" pitchFamily="34" charset="0"/>
              </a:rPr>
              <a:t>u ispitu više (A) razine i u ispitu osnovne (B) razine </a:t>
            </a:r>
            <a:r>
              <a:rPr lang="hr-HR" sz="2400" u="sng" cap="none" dirty="0" smtClean="0">
                <a:latin typeface="Arial" pitchFamily="34" charset="0"/>
                <a:cs typeface="Arial" pitchFamily="34" charset="0"/>
              </a:rPr>
              <a:t>moguće je ostvariti najviše 100 % bodova. Tada se 100% bodova na višoj razini (A) preračunava u 160% bodova s osnovne razine (B) pa je tako najveći rezultat koji je moguće ostvariti na ovome ispitu 160%</a:t>
            </a:r>
          </a:p>
          <a:p>
            <a:r>
              <a:rPr lang="hr-HR" sz="2400" cap="none" dirty="0" smtClean="0">
                <a:latin typeface="Arial" pitchFamily="34" charset="0"/>
                <a:cs typeface="Arial" pitchFamily="34" charset="0"/>
              </a:rPr>
              <a:t>po osnovi ispita iz matematike, za taj se studijski program može osvojiti najviše 50 bodova</a:t>
            </a:r>
          </a:p>
          <a:p>
            <a:r>
              <a:rPr lang="hr-HR" sz="2400" b="1" u="sng" cap="none" dirty="0" smtClean="0">
                <a:latin typeface="Arial" pitchFamily="34" charset="0"/>
                <a:cs typeface="Arial" pitchFamily="34" charset="0"/>
              </a:rPr>
              <a:t>ako je učenik u ispitu više (A) razine ostvario 68,75 % bodova, što množenjem koeficijentom 1,6 iznosi 110 % njegov je ukupni rezultat 110/160*50 = </a:t>
            </a:r>
            <a:r>
              <a:rPr lang="hr-HR" sz="2400" b="1" u="sng" cap="none" dirty="0" smtClean="0">
                <a:effectLst>
                  <a:outerShdw blurRad="38100" dist="38100" dir="2700000" algn="tl">
                    <a:srgbClr val="000000">
                      <a:alpha val="43137"/>
                    </a:srgbClr>
                  </a:outerShdw>
                </a:effectLst>
                <a:latin typeface="Arial" pitchFamily="34" charset="0"/>
                <a:cs typeface="Arial" pitchFamily="34" charset="0"/>
              </a:rPr>
              <a:t>34,4 boda</a:t>
            </a:r>
            <a:endParaRPr lang="hr-HR" sz="2400" b="1" u="sng" cap="none" dirty="0" smtClean="0">
              <a:latin typeface="Arial" pitchFamily="34" charset="0"/>
              <a:cs typeface="Arial" pitchFamily="34" charset="0"/>
            </a:endParaRPr>
          </a:p>
          <a:p>
            <a:r>
              <a:rPr lang="hr-HR" sz="2400" b="1" u="sng" cap="none" dirty="0" smtClean="0">
                <a:latin typeface="Arial" pitchFamily="34" charset="0"/>
                <a:cs typeface="Arial" pitchFamily="34" charset="0"/>
              </a:rPr>
              <a:t>ako učenik tih istih 68,75 % bodova ostvari na ispitu osnovne (B) razine, dobiva 68,75/160 x50 = </a:t>
            </a:r>
            <a:r>
              <a:rPr lang="hr-HR" sz="2400" b="1" u="sng" cap="none" dirty="0" smtClean="0">
                <a:effectLst>
                  <a:outerShdw blurRad="38100" dist="38100" dir="2700000" algn="tl">
                    <a:srgbClr val="000000">
                      <a:alpha val="43137"/>
                    </a:srgbClr>
                  </a:outerShdw>
                </a:effectLst>
                <a:latin typeface="Arial" pitchFamily="34" charset="0"/>
                <a:cs typeface="Arial" pitchFamily="34" charset="0"/>
              </a:rPr>
              <a:t>21,5 bodova</a:t>
            </a:r>
            <a:r>
              <a:rPr lang="hr-HR" sz="2400" dirty="0" smtClean="0"/>
              <a:t> </a:t>
            </a:r>
            <a:endParaRPr lang="hr-HR" sz="2400" dirty="0"/>
          </a:p>
        </p:txBody>
      </p:sp>
    </p:spTree>
    <p:extLst>
      <p:ext uri="{BB962C8B-B14F-4D97-AF65-F5344CB8AC3E}">
        <p14:creationId xmlns:p14="http://schemas.microsoft.com/office/powerpoint/2010/main" xmlns="" val="2071905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Rezervirano mjesto sadržaja 8"/>
          <p:cNvGraphicFramePr>
            <a:graphicFrameLocks noGrp="1"/>
          </p:cNvGraphicFramePr>
          <p:nvPr>
            <p:ph sz="quarter" idx="13"/>
            <p:extLst>
              <p:ext uri="{D42A27DB-BD31-4B8C-83A1-F6EECF244321}">
                <p14:modId xmlns:p14="http://schemas.microsoft.com/office/powerpoint/2010/main" xmlns="" val="605707006"/>
              </p:ext>
            </p:extLst>
          </p:nvPr>
        </p:nvGraphicFramePr>
        <p:xfrm>
          <a:off x="467544" y="1700809"/>
          <a:ext cx="7990656" cy="409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Naslov 5"/>
          <p:cNvSpPr>
            <a:spLocks noGrp="1"/>
          </p:cNvSpPr>
          <p:nvPr>
            <p:ph type="title"/>
          </p:nvPr>
        </p:nvSpPr>
        <p:spPr>
          <a:xfrm>
            <a:off x="683568" y="116632"/>
            <a:ext cx="7773338" cy="94593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hr-HR" sz="4400" dirty="0" smtClean="0">
                <a:effectLst>
                  <a:outerShdw blurRad="38100" dist="38100" dir="2700000" algn="tl">
                    <a:srgbClr val="000000">
                      <a:alpha val="43137"/>
                    </a:srgbClr>
                  </a:outerShdw>
                </a:effectLst>
              </a:rPr>
              <a:t>Državna matura</a:t>
            </a:r>
            <a:endParaRPr lang="hr-HR"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88419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5"/>
          <p:cNvSpPr>
            <a:spLocks noGrp="1"/>
          </p:cNvSpPr>
          <p:nvPr>
            <p:ph type="title"/>
          </p:nvPr>
        </p:nvSpPr>
        <p:spPr>
          <a:xfrm>
            <a:off x="683568" y="116632"/>
            <a:ext cx="7773338" cy="94593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hr-HR" sz="4400" dirty="0" smtClean="0">
                <a:effectLst>
                  <a:outerShdw blurRad="38100" dist="38100" dir="2700000" algn="tl">
                    <a:srgbClr val="000000">
                      <a:alpha val="43137"/>
                    </a:srgbClr>
                  </a:outerShdw>
                </a:effectLst>
              </a:rPr>
              <a:t>Državna matura</a:t>
            </a:r>
            <a:endParaRPr lang="hr-HR" sz="4400" dirty="0">
              <a:effectLst>
                <a:outerShdw blurRad="38100" dist="38100" dir="2700000" algn="tl">
                  <a:srgbClr val="000000">
                    <a:alpha val="43137"/>
                  </a:srgbClr>
                </a:outerShdw>
              </a:effectLst>
            </a:endParaRPr>
          </a:p>
        </p:txBody>
      </p:sp>
      <p:graphicFrame>
        <p:nvGraphicFramePr>
          <p:cNvPr id="3" name="Rezervirano mjesto sadržaja 2"/>
          <p:cNvGraphicFramePr>
            <a:graphicFrameLocks noGrp="1"/>
          </p:cNvGraphicFramePr>
          <p:nvPr>
            <p:ph sz="quarter" idx="13"/>
            <p:extLst>
              <p:ext uri="{D42A27DB-BD31-4B8C-83A1-F6EECF244321}">
                <p14:modId xmlns:p14="http://schemas.microsoft.com/office/powerpoint/2010/main" xmlns="" val="248738555"/>
              </p:ext>
            </p:extLst>
          </p:nvPr>
        </p:nvGraphicFramePr>
        <p:xfrm>
          <a:off x="685330" y="1772817"/>
          <a:ext cx="7772870" cy="4018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21667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slov 5"/>
          <p:cNvSpPr>
            <a:spLocks noGrp="1"/>
          </p:cNvSpPr>
          <p:nvPr>
            <p:ph type="title"/>
          </p:nvPr>
        </p:nvSpPr>
        <p:spPr>
          <a:xfrm>
            <a:off x="683568" y="116632"/>
            <a:ext cx="7773338" cy="94593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hr-HR" sz="4400" dirty="0" smtClean="0">
                <a:effectLst>
                  <a:outerShdw blurRad="38100" dist="38100" dir="2700000" algn="tl">
                    <a:srgbClr val="000000">
                      <a:alpha val="43137"/>
                    </a:srgbClr>
                  </a:outerShdw>
                </a:effectLst>
              </a:rPr>
              <a:t>Državna matura</a:t>
            </a:r>
            <a:br>
              <a:rPr lang="hr-HR" sz="4400" dirty="0" smtClean="0">
                <a:effectLst>
                  <a:outerShdw blurRad="38100" dist="38100" dir="2700000" algn="tl">
                    <a:srgbClr val="000000">
                      <a:alpha val="43137"/>
                    </a:srgbClr>
                  </a:outerShdw>
                </a:effectLst>
              </a:rPr>
            </a:br>
            <a:r>
              <a:rPr lang="hr-HR" sz="2700" dirty="0" smtClean="0">
                <a:effectLst>
                  <a:outerShdw blurRad="38100" dist="38100" dir="2700000" algn="tl">
                    <a:srgbClr val="000000">
                      <a:alpha val="43137"/>
                    </a:srgbClr>
                  </a:outerShdw>
                </a:effectLst>
              </a:rPr>
              <a:t>prijava ispita i studijskih programa</a:t>
            </a:r>
            <a:endParaRPr lang="hr-HR" sz="4400" dirty="0">
              <a:effectLst>
                <a:outerShdw blurRad="38100" dist="38100" dir="2700000" algn="tl">
                  <a:srgbClr val="000000">
                    <a:alpha val="43137"/>
                  </a:srgbClr>
                </a:outerShdw>
              </a:effectLst>
            </a:endParaRPr>
          </a:p>
        </p:txBody>
      </p:sp>
      <p:graphicFrame>
        <p:nvGraphicFramePr>
          <p:cNvPr id="3" name="Dijagram 2"/>
          <p:cNvGraphicFramePr/>
          <p:nvPr>
            <p:extLst>
              <p:ext uri="{D42A27DB-BD31-4B8C-83A1-F6EECF244321}">
                <p14:modId xmlns:p14="http://schemas.microsoft.com/office/powerpoint/2010/main" xmlns="" val="840810450"/>
              </p:ext>
            </p:extLst>
          </p:nvPr>
        </p:nvGraphicFramePr>
        <p:xfrm>
          <a:off x="2627784" y="1484784"/>
          <a:ext cx="3790950" cy="1189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Box 9"/>
          <p:cNvSpPr txBox="1">
            <a:spLocks noChangeArrowheads="1"/>
          </p:cNvSpPr>
          <p:nvPr/>
        </p:nvSpPr>
        <p:spPr bwMode="auto">
          <a:xfrm>
            <a:off x="285574" y="2780928"/>
            <a:ext cx="8569325" cy="1138773"/>
          </a:xfrm>
          <a:prstGeom prst="rect">
            <a:avLst/>
          </a:prstGeom>
          <a:noFill/>
          <a:ln w="9525">
            <a:noFill/>
            <a:miter lim="800000"/>
            <a:headEnd/>
            <a:tailEnd/>
          </a:ln>
          <a:effectLst/>
        </p:spPr>
        <p:txBody>
          <a:bodyPr>
            <a:spAutoFit/>
          </a:bodyPr>
          <a:lstStyle/>
          <a:p>
            <a:pPr algn="ctr">
              <a:spcBef>
                <a:spcPct val="50000"/>
              </a:spcBef>
            </a:pPr>
            <a:r>
              <a:rPr lang="hr-HR" sz="3400" b="1" dirty="0">
                <a:solidFill>
                  <a:schemeClr val="accent5">
                    <a:lumMod val="50000"/>
                  </a:schemeClr>
                </a:solidFill>
                <a:effectLst>
                  <a:outerShdw blurRad="38100" dist="38100" dir="2700000" algn="tl">
                    <a:srgbClr val="000000"/>
                  </a:outerShdw>
                </a:effectLst>
              </a:rPr>
              <a:t>NACIONALNI INFORMACIJSKI SUSTAV PRIJAVA NA VISOKA UČILIŠTA</a:t>
            </a:r>
          </a:p>
        </p:txBody>
      </p:sp>
      <p:sp>
        <p:nvSpPr>
          <p:cNvPr id="7" name="Rectangle 4"/>
          <p:cNvSpPr>
            <a:spLocks noChangeArrowheads="1"/>
          </p:cNvSpPr>
          <p:nvPr/>
        </p:nvSpPr>
        <p:spPr bwMode="auto">
          <a:xfrm>
            <a:off x="250825" y="5466497"/>
            <a:ext cx="8642350" cy="720725"/>
          </a:xfrm>
          <a:prstGeom prst="rect">
            <a:avLst/>
          </a:prstGeom>
          <a:solidFill>
            <a:schemeClr val="bg1"/>
          </a:solidFill>
          <a:ln w="9525">
            <a:solidFill>
              <a:schemeClr val="bg2"/>
            </a:solidFill>
            <a:miter lim="800000"/>
            <a:headEnd/>
            <a:tailEnd/>
          </a:ln>
          <a:effectLst/>
        </p:spPr>
        <p:txBody>
          <a:bodyPr wrap="none" anchor="ctr"/>
          <a:lstStyle/>
          <a:p>
            <a:pPr algn="ctr"/>
            <a:r>
              <a:rPr lang="hr-HR" sz="4000" b="1" dirty="0">
                <a:effectLst>
                  <a:outerShdw blurRad="38100" dist="38100" dir="2700000" algn="tl">
                    <a:srgbClr val="C0C0C0"/>
                  </a:outerShdw>
                </a:effectLst>
              </a:rPr>
              <a:t>       www. postani-student.hr</a:t>
            </a:r>
          </a:p>
        </p:txBody>
      </p:sp>
      <p:sp>
        <p:nvSpPr>
          <p:cNvPr id="9" name="AutoShape 8"/>
          <p:cNvSpPr>
            <a:spLocks noChangeArrowheads="1"/>
          </p:cNvSpPr>
          <p:nvPr/>
        </p:nvSpPr>
        <p:spPr bwMode="auto">
          <a:xfrm rot="9043737">
            <a:off x="7488633" y="6003058"/>
            <a:ext cx="431800" cy="850391"/>
          </a:xfrm>
          <a:prstGeom prst="downArrow">
            <a:avLst>
              <a:gd name="adj1" fmla="val 20472"/>
              <a:gd name="adj2" fmla="val 111150"/>
            </a:avLst>
          </a:prstGeom>
          <a:solidFill>
            <a:schemeClr val="bg1"/>
          </a:solidFill>
          <a:ln w="28575">
            <a:solidFill>
              <a:srgbClr val="FF0000"/>
            </a:solidFill>
            <a:miter lim="800000"/>
            <a:headEnd/>
            <a:tailEnd/>
          </a:ln>
          <a:effectLst/>
        </p:spPr>
        <p:txBody>
          <a:bodyPr wrap="none" anchor="ctr"/>
          <a:lstStyle/>
          <a:p>
            <a:endParaRPr lang="hr-HR"/>
          </a:p>
        </p:txBody>
      </p:sp>
      <p:pic>
        <p:nvPicPr>
          <p:cNvPr id="10" name="Picture 9" descr="0351007"/>
          <p:cNvPicPr>
            <a:picLocks noChangeAspect="1" noChangeArrowheads="1"/>
          </p:cNvPicPr>
          <p:nvPr/>
        </p:nvPicPr>
        <p:blipFill>
          <a:blip r:embed="rId6" cstate="print">
            <a:clrChange>
              <a:clrFrom>
                <a:srgbClr val="FFFFFF"/>
              </a:clrFrom>
              <a:clrTo>
                <a:srgbClr val="FFFFFF">
                  <a:alpha val="0"/>
                </a:srgbClr>
              </a:clrTo>
            </a:clrChange>
          </a:blip>
          <a:srcRect l="10193" r="15625"/>
          <a:stretch>
            <a:fillRect/>
          </a:stretch>
        </p:blipFill>
        <p:spPr bwMode="auto">
          <a:xfrm>
            <a:off x="389886" y="3784886"/>
            <a:ext cx="1152525" cy="1046163"/>
          </a:xfrm>
          <a:prstGeom prst="rect">
            <a:avLst/>
          </a:prstGeom>
          <a:noFill/>
        </p:spPr>
      </p:pic>
      <p:pic>
        <p:nvPicPr>
          <p:cNvPr id="11" name="Picture 11" descr="MR90043156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326511" y="4577049"/>
            <a:ext cx="914400" cy="914400"/>
          </a:xfrm>
          <a:prstGeom prst="rect">
            <a:avLst/>
          </a:prstGeom>
          <a:noFill/>
        </p:spPr>
      </p:pic>
      <p:sp>
        <p:nvSpPr>
          <p:cNvPr id="12" name="TekstniOkvir 11"/>
          <p:cNvSpPr txBox="1"/>
          <p:nvPr/>
        </p:nvSpPr>
        <p:spPr>
          <a:xfrm>
            <a:off x="2787578" y="4702245"/>
            <a:ext cx="4762842" cy="523220"/>
          </a:xfrm>
          <a:prstGeom prst="rect">
            <a:avLst/>
          </a:prstGeom>
          <a:noFill/>
        </p:spPr>
        <p:txBody>
          <a:bodyPr wrap="none" rtlCol="0">
            <a:spAutoFit/>
          </a:bodyPr>
          <a:lstStyle/>
          <a:p>
            <a:r>
              <a:rPr lang="hr-HR" sz="2800" b="1" dirty="0" smtClean="0">
                <a:effectLst>
                  <a:outerShdw blurRad="38100" dist="38100" dir="2700000" algn="tl">
                    <a:srgbClr val="000000">
                      <a:alpha val="43137"/>
                    </a:srgbClr>
                  </a:outerShdw>
                </a:effectLst>
              </a:rPr>
              <a:t>o</a:t>
            </a:r>
            <a:r>
              <a:rPr lang="hr-HR" sz="2800" b="1" dirty="0" smtClean="0">
                <a:effectLst>
                  <a:outerShdw blurRad="38100" dist="38100" dir="2700000" algn="tl">
                    <a:srgbClr val="000000">
                      <a:alpha val="43137"/>
                    </a:srgbClr>
                  </a:outerShdw>
                </a:effectLst>
              </a:rPr>
              <a:t>d </a:t>
            </a:r>
            <a:r>
              <a:rPr lang="hr-HR" sz="2800" b="1" dirty="0" smtClean="0">
                <a:effectLst>
                  <a:outerShdw blurRad="38100" dist="38100" dir="2700000" algn="tl">
                    <a:srgbClr val="000000">
                      <a:alpha val="43137"/>
                    </a:srgbClr>
                  </a:outerShdw>
                </a:effectLst>
              </a:rPr>
              <a:t>1.12.2014. do 24.9.2015.</a:t>
            </a:r>
            <a:endParaRPr lang="hr-HR" sz="2800" b="1" dirty="0">
              <a:effectLst>
                <a:outerShdw blurRad="38100" dist="38100" dir="2700000" algn="tl">
                  <a:srgbClr val="000000">
                    <a:alpha val="43137"/>
                  </a:srgbClr>
                </a:outerShdw>
              </a:effectLst>
            </a:endParaRPr>
          </a:p>
        </p:txBody>
      </p:sp>
      <p:pic>
        <p:nvPicPr>
          <p:cNvPr id="13" name="Picture 12" descr="MP900401797[1]"/>
          <p:cNvPicPr>
            <a:picLocks noChangeAspect="1" noChangeArrowheads="1"/>
          </p:cNvPicPr>
          <p:nvPr/>
        </p:nvPicPr>
        <p:blipFill>
          <a:blip r:embed="rId8" cstate="print"/>
          <a:srcRect b="25063"/>
          <a:stretch>
            <a:fillRect/>
          </a:stretch>
        </p:blipFill>
        <p:spPr bwMode="auto">
          <a:xfrm>
            <a:off x="323850" y="5539519"/>
            <a:ext cx="1158875" cy="579437"/>
          </a:xfrm>
          <a:prstGeom prst="rect">
            <a:avLst/>
          </a:prstGeom>
          <a:noFill/>
          <a:ln w="9525">
            <a:solidFill>
              <a:schemeClr val="accent2"/>
            </a:solidFill>
            <a:miter lim="800000"/>
            <a:headEnd/>
            <a:tailEnd/>
          </a:ln>
        </p:spPr>
      </p:pic>
      <p:pic>
        <p:nvPicPr>
          <p:cNvPr id="14" name="Picture 13"/>
          <p:cNvPicPr>
            <a:picLocks noChangeAspect="1" noChangeArrowheads="1"/>
          </p:cNvPicPr>
          <p:nvPr/>
        </p:nvPicPr>
        <p:blipFill>
          <a:blip r:embed="rId9" cstate="print"/>
          <a:srcRect l="68855" t="4227" r="29335" b="93361"/>
          <a:stretch>
            <a:fillRect/>
          </a:stretch>
        </p:blipFill>
        <p:spPr bwMode="auto">
          <a:xfrm>
            <a:off x="8388350" y="5610956"/>
            <a:ext cx="431800" cy="431800"/>
          </a:xfrm>
          <a:prstGeom prst="rect">
            <a:avLst/>
          </a:prstGeom>
          <a:noFill/>
          <a:ln w="9525">
            <a:noFill/>
            <a:miter lim="800000"/>
            <a:headEnd/>
            <a:tailEnd/>
          </a:ln>
          <a:effectLst/>
        </p:spPr>
      </p:pic>
    </p:spTree>
    <p:extLst>
      <p:ext uri="{BB962C8B-B14F-4D97-AF65-F5344CB8AC3E}">
        <p14:creationId xmlns:p14="http://schemas.microsoft.com/office/powerpoint/2010/main" xmlns="" val="28370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3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9" grpId="0" animBg="1"/>
    </p:bldLst>
  </p:timing>
</p:sld>
</file>

<file path=ppt/theme/theme1.xml><?xml version="1.0" encoding="utf-8"?>
<a:theme xmlns:a="http://schemas.openxmlformats.org/drawingml/2006/main" name="Kapljica">
  <a:themeElements>
    <a:clrScheme name="Prilagođeno 5">
      <a:dk1>
        <a:sysClr val="windowText" lastClr="000000"/>
      </a:dk1>
      <a:lt1>
        <a:sysClr val="window" lastClr="FFFFFF"/>
      </a:lt1>
      <a:dk2>
        <a:srgbClr val="04617B"/>
      </a:dk2>
      <a:lt2>
        <a:srgbClr val="B0DFA0"/>
      </a:lt2>
      <a:accent1>
        <a:srgbClr val="8ECD4C"/>
      </a:accent1>
      <a:accent2>
        <a:srgbClr val="BDE296"/>
      </a:accent2>
      <a:accent3>
        <a:srgbClr val="49711E"/>
      </a:accent3>
      <a:accent4>
        <a:srgbClr val="6DAA2D"/>
      </a:accent4>
      <a:accent5>
        <a:srgbClr val="93D050"/>
      </a:accent5>
      <a:accent6>
        <a:srgbClr val="A5C249"/>
      </a:accent6>
      <a:hlink>
        <a:srgbClr val="E2D700"/>
      </a:hlink>
      <a:folHlink>
        <a:srgbClr val="85DFD0"/>
      </a:folHlink>
    </a:clrScheme>
    <a:fontScheme name="Kapljic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pljic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TC104033925[[fn=Kapljica]]</Template>
  <TotalTime>2074</TotalTime>
  <Words>954</Words>
  <Application>Microsoft Office PowerPoint</Application>
  <PresentationFormat>Prikaz na zaslonu (4:3)</PresentationFormat>
  <Paragraphs>148</Paragraphs>
  <Slides>41</Slides>
  <Notes>0</Notes>
  <HiddenSlides>0</HiddenSlides>
  <MMClips>0</MMClips>
  <ScaleCrop>false</ScaleCrop>
  <HeadingPairs>
    <vt:vector size="4" baseType="variant">
      <vt:variant>
        <vt:lpstr>Tema</vt:lpstr>
      </vt:variant>
      <vt:variant>
        <vt:i4>1</vt:i4>
      </vt:variant>
      <vt:variant>
        <vt:lpstr>Naslovi slajdova</vt:lpstr>
      </vt:variant>
      <vt:variant>
        <vt:i4>41</vt:i4>
      </vt:variant>
    </vt:vector>
  </HeadingPairs>
  <TitlesOfParts>
    <vt:vector size="42" baseType="lpstr">
      <vt:lpstr>Kapljica</vt:lpstr>
      <vt:lpstr>Državna matura</vt:lpstr>
      <vt:lpstr>Državna matura</vt:lpstr>
      <vt:lpstr>Državna matura</vt:lpstr>
      <vt:lpstr>Državna matura</vt:lpstr>
      <vt:lpstr>Državna matura</vt:lpstr>
      <vt:lpstr>Državna matura</vt:lpstr>
      <vt:lpstr>Državna matura</vt:lpstr>
      <vt:lpstr>Državna matura</vt:lpstr>
      <vt:lpstr>Državna matura prijava ispita i studijskih programa</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vector>
  </TitlesOfParts>
  <Company>MZOŠ</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ZVONIMIR LONČAR</dc:creator>
  <cp:lastModifiedBy>Melita</cp:lastModifiedBy>
  <cp:revision>150</cp:revision>
  <dcterms:created xsi:type="dcterms:W3CDTF">2009-10-26T19:58:00Z</dcterms:created>
  <dcterms:modified xsi:type="dcterms:W3CDTF">2014-12-12T17:50:41Z</dcterms:modified>
</cp:coreProperties>
</file>