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116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9008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459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168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696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59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478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239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926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328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451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4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89000">
              <a:srgbClr val="C0524E"/>
            </a:gs>
            <a:gs pos="98000">
              <a:srgbClr val="EBDAD4"/>
            </a:gs>
            <a:gs pos="100000">
              <a:srgbClr val="55261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A2C3D-D9C2-435A-8794-4E11DCD7DCB9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036B9-2F27-4B4B-8B2A-B376ED9AFA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538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83223"/>
            <a:ext cx="7772400" cy="1470025"/>
          </a:xfrm>
        </p:spPr>
        <p:txBody>
          <a:bodyPr/>
          <a:lstStyle/>
          <a:p>
            <a:r>
              <a:rPr lang="hr-HR" dirty="0" smtClean="0"/>
              <a:t>CROATIAN ECONOMICS INDICATORS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864096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hr-HR" dirty="0" smtClean="0"/>
              <a:t>PROJECT: EUROPEAN ENTREPRENEUERS OF TOMORROW</a:t>
            </a:r>
          </a:p>
          <a:p>
            <a:pPr algn="r"/>
            <a:r>
              <a:rPr lang="hr-HR" dirty="0" smtClean="0"/>
              <a:t>ACTION 4</a:t>
            </a:r>
            <a:endParaRPr lang="hr-HR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61248"/>
            <a:ext cx="1728192" cy="1060574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611906"/>
          </a:xfrm>
          <a:prstGeom prst="rect">
            <a:avLst/>
          </a:prstGeom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2029767" cy="1350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391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3,15 mil hectars of agriculture area– 2 mil. are processed</a:t>
            </a:r>
          </a:p>
          <a:p>
            <a:r>
              <a:rPr lang="hr-HR" dirty="0" smtClean="0"/>
              <a:t>cattle, poultry and sheep</a:t>
            </a:r>
          </a:p>
          <a:p>
            <a:pPr lvl="1"/>
            <a:r>
              <a:rPr lang="hr-HR" dirty="0"/>
              <a:t>k</a:t>
            </a:r>
            <a:r>
              <a:rPr lang="hr-HR" dirty="0" smtClean="0"/>
              <a:t>ulen, pršut, cheese and wine</a:t>
            </a:r>
          </a:p>
          <a:p>
            <a:r>
              <a:rPr lang="hr-HR" dirty="0" smtClean="0"/>
              <a:t>agriculutre, forestry </a:t>
            </a:r>
            <a:r>
              <a:rPr lang="hr-HR" dirty="0" smtClean="0"/>
              <a:t>and</a:t>
            </a:r>
            <a:r>
              <a:rPr lang="hr-HR" dirty="0" smtClean="0"/>
              <a:t> fishing – 7,2% of GDP</a:t>
            </a:r>
          </a:p>
          <a:p>
            <a:endParaRPr lang="hr-H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509120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179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Created by: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ERASMUS+ project „European entrepreneuers of tomorrow” Croatian action 3 team</a:t>
            </a:r>
            <a:endParaRPr lang="hr-H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3310546" cy="94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149080"/>
            <a:ext cx="2880320" cy="1763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121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Where is the problem?</a:t>
            </a:r>
            <a:endParaRPr lang="hr-H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2015`s top 15 economies with slowest growth</a:t>
            </a:r>
          </a:p>
          <a:p>
            <a:endParaRPr lang="hr-HR" u="sng" dirty="0" smtClean="0"/>
          </a:p>
          <a:p>
            <a:r>
              <a:rPr lang="hr-HR" u="sng" dirty="0" smtClean="0"/>
              <a:t>reasons</a:t>
            </a:r>
            <a:r>
              <a:rPr lang="hr-HR" dirty="0" smtClean="0"/>
              <a:t>: longterm recesion and high unemployment rate</a:t>
            </a:r>
          </a:p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21088"/>
            <a:ext cx="239077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463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Economic state of mind in Croatia (in %)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economic weakness and apathy 42%</a:t>
            </a:r>
          </a:p>
          <a:p>
            <a:endParaRPr lang="hr-HR" dirty="0"/>
          </a:p>
          <a:p>
            <a:r>
              <a:rPr lang="hr-HR" dirty="0" smtClean="0"/>
              <a:t>economic depression 16%</a:t>
            </a:r>
          </a:p>
          <a:p>
            <a:endParaRPr lang="hr-HR" dirty="0"/>
          </a:p>
          <a:p>
            <a:r>
              <a:rPr lang="hr-HR" dirty="0" smtClean="0"/>
              <a:t>fear of economic disaster 14%</a:t>
            </a:r>
          </a:p>
          <a:p>
            <a:endParaRPr lang="hr-HR" dirty="0"/>
          </a:p>
          <a:p>
            <a:r>
              <a:rPr lang="hr-HR" dirty="0" smtClean="0"/>
              <a:t>fear of economic breakdown and failure 7%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2776"/>
            <a:ext cx="160972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412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Recovery on the horizon...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GDP (2015.) </a:t>
            </a:r>
            <a:r>
              <a:rPr lang="hr-HR" dirty="0" smtClean="0">
                <a:sym typeface="Wingdings" pitchFamily="2" charset="2"/>
              </a:rPr>
              <a:t> 89,76 billion USD </a:t>
            </a:r>
          </a:p>
          <a:p>
            <a:pPr lvl="1"/>
            <a:r>
              <a:rPr lang="hr-HR" i="1" dirty="0" smtClean="0">
                <a:sym typeface="Wingdings" pitchFamily="2" charset="2"/>
              </a:rPr>
              <a:t>BDP grows 3rd quartal in a row (in second three-month period it grows for 1,2%)</a:t>
            </a:r>
          </a:p>
          <a:p>
            <a:r>
              <a:rPr lang="hr-HR" dirty="0" smtClean="0">
                <a:sym typeface="Wingdings" pitchFamily="2" charset="2"/>
              </a:rPr>
              <a:t>BDP/per capita 20.873,00 USD</a:t>
            </a:r>
          </a:p>
          <a:p>
            <a:r>
              <a:rPr lang="hr-HR" dirty="0" smtClean="0">
                <a:sym typeface="Wingdings" pitchFamily="2" charset="2"/>
              </a:rPr>
              <a:t>inflation 0,7%</a:t>
            </a:r>
          </a:p>
          <a:p>
            <a:r>
              <a:rPr lang="hr-HR" dirty="0" smtClean="0">
                <a:sym typeface="Wingdings" pitchFamily="2" charset="2"/>
              </a:rPr>
              <a:t>industrial production 1,9% higher than year before</a:t>
            </a:r>
          </a:p>
          <a:p>
            <a:r>
              <a:rPr lang="hr-HR" dirty="0" smtClean="0">
                <a:sym typeface="Wingdings" pitchFamily="2" charset="2"/>
              </a:rPr>
              <a:t>private consumption (May 2015.) increased for 4,1%</a:t>
            </a:r>
          </a:p>
          <a:p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311" y="260648"/>
            <a:ext cx="1909688" cy="1322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968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smtClean="0"/>
              <a:t>unemployment</a:t>
            </a:r>
          </a:p>
          <a:p>
            <a:pPr lvl="1"/>
            <a:r>
              <a:rPr lang="hr-HR" dirty="0" smtClean="0"/>
              <a:t>17,5% (April 2015.) </a:t>
            </a:r>
            <a:r>
              <a:rPr lang="hr-HR" dirty="0" smtClean="0">
                <a:sym typeface="Wingdings" pitchFamily="2" charset="2"/>
              </a:rPr>
              <a:t> lower during the tourist season</a:t>
            </a:r>
          </a:p>
          <a:p>
            <a:r>
              <a:rPr lang="hr-HR" u="sng" dirty="0" smtClean="0">
                <a:sym typeface="Wingdings" pitchFamily="2" charset="2"/>
              </a:rPr>
              <a:t>building industry</a:t>
            </a:r>
          </a:p>
          <a:p>
            <a:pPr lvl="1"/>
            <a:r>
              <a:rPr lang="hr-HR" dirty="0" smtClean="0">
                <a:sym typeface="Wingdings" pitchFamily="2" charset="2"/>
              </a:rPr>
              <a:t>1,2% growth</a:t>
            </a:r>
          </a:p>
          <a:p>
            <a:r>
              <a:rPr lang="hr-HR" u="sng" dirty="0" smtClean="0">
                <a:sym typeface="Wingdings" pitchFamily="2" charset="2"/>
              </a:rPr>
              <a:t>business climate</a:t>
            </a:r>
            <a:r>
              <a:rPr lang="hr-HR" dirty="0" smtClean="0">
                <a:sym typeface="Wingdings" pitchFamily="2" charset="2"/>
              </a:rPr>
              <a:t> the most positive since Croatia became a part of EU</a:t>
            </a:r>
            <a:endParaRPr lang="hr-HR" u="sng" dirty="0"/>
          </a:p>
        </p:txBody>
      </p:sp>
    </p:spTree>
    <p:extLst>
      <p:ext uri="{BB962C8B-B14F-4D97-AF65-F5344CB8AC3E}">
        <p14:creationId xmlns:p14="http://schemas.microsoft.com/office/powerpoint/2010/main" val="221983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Industry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Main industries: </a:t>
            </a:r>
          </a:p>
          <a:p>
            <a:pPr lvl="2"/>
            <a:r>
              <a:rPr lang="hr-HR" dirty="0" smtClean="0"/>
              <a:t>chemical industy</a:t>
            </a:r>
          </a:p>
          <a:p>
            <a:pPr lvl="2"/>
            <a:r>
              <a:rPr lang="hr-HR" dirty="0" smtClean="0"/>
              <a:t>metallurgy</a:t>
            </a:r>
          </a:p>
          <a:p>
            <a:pPr lvl="2"/>
            <a:r>
              <a:rPr lang="hr-HR" dirty="0" smtClean="0"/>
              <a:t>electronics</a:t>
            </a:r>
          </a:p>
          <a:p>
            <a:pPr lvl="2"/>
            <a:r>
              <a:rPr lang="hr-HR" dirty="0" smtClean="0"/>
              <a:t>wood industry</a:t>
            </a:r>
          </a:p>
          <a:p>
            <a:pPr lvl="2"/>
            <a:r>
              <a:rPr lang="hr-HR" dirty="0" smtClean="0"/>
              <a:t>construction materials</a:t>
            </a:r>
          </a:p>
          <a:p>
            <a:pPr lvl="2"/>
            <a:r>
              <a:rPr lang="hr-HR" dirty="0" smtClean="0"/>
              <a:t>textile</a:t>
            </a:r>
          </a:p>
          <a:p>
            <a:pPr lvl="2"/>
            <a:r>
              <a:rPr lang="hr-HR" dirty="0" smtClean="0"/>
              <a:t>shipbuilding</a:t>
            </a:r>
          </a:p>
          <a:p>
            <a:pPr lvl="2"/>
            <a:r>
              <a:rPr lang="hr-HR" dirty="0" smtClean="0"/>
              <a:t>oil</a:t>
            </a:r>
          </a:p>
          <a:p>
            <a:pPr lvl="2"/>
            <a:r>
              <a:rPr lang="hr-HR" dirty="0" smtClean="0"/>
              <a:t>food industry</a:t>
            </a:r>
          </a:p>
          <a:p>
            <a:pPr lvl="2"/>
            <a:r>
              <a:rPr lang="hr-HR" dirty="0" smtClean="0"/>
              <a:t>tourism</a:t>
            </a:r>
          </a:p>
          <a:p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25% of workers are employed in industry</a:t>
            </a:r>
          </a:p>
          <a:p>
            <a:r>
              <a:rPr lang="hr-HR" dirty="0" smtClean="0"/>
              <a:t>83% industry – manufacturing industry</a:t>
            </a:r>
          </a:p>
          <a:p>
            <a:r>
              <a:rPr lang="hr-HR" dirty="0" smtClean="0"/>
              <a:t>2014. – growth of industrial production by 1,3%</a:t>
            </a:r>
          </a:p>
          <a:p>
            <a:r>
              <a:rPr lang="hr-HR" dirty="0" smtClean="0"/>
              <a:t>May 2015. – Croatia was among EU countries with highest industrial production growth</a:t>
            </a:r>
          </a:p>
          <a:p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2101775" cy="1398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090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Export goods: </a:t>
            </a:r>
          </a:p>
          <a:p>
            <a:pPr lvl="2"/>
            <a:r>
              <a:rPr lang="hr-HR" dirty="0" smtClean="0"/>
              <a:t>transport units</a:t>
            </a:r>
          </a:p>
          <a:p>
            <a:pPr lvl="2"/>
            <a:r>
              <a:rPr lang="hr-HR" dirty="0" smtClean="0"/>
              <a:t>machines</a:t>
            </a:r>
          </a:p>
          <a:p>
            <a:pPr lvl="2"/>
            <a:r>
              <a:rPr lang="hr-HR" dirty="0" smtClean="0"/>
              <a:t>textile</a:t>
            </a:r>
          </a:p>
          <a:p>
            <a:pPr lvl="2"/>
            <a:r>
              <a:rPr lang="hr-HR" dirty="0" smtClean="0"/>
              <a:t>chemicals</a:t>
            </a:r>
          </a:p>
          <a:p>
            <a:pPr lvl="2"/>
            <a:r>
              <a:rPr lang="hr-HR" dirty="0" smtClean="0"/>
              <a:t>food</a:t>
            </a:r>
          </a:p>
          <a:p>
            <a:pPr lvl="2"/>
            <a:r>
              <a:rPr lang="hr-HR" dirty="0" smtClean="0"/>
              <a:t>fuel</a:t>
            </a:r>
            <a:endParaRPr lang="hr-HR" dirty="0" smtClean="0"/>
          </a:p>
          <a:p>
            <a:r>
              <a:rPr lang="hr-HR" dirty="0" smtClean="0"/>
              <a:t>export: 12.37 billions USD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Import goods:</a:t>
            </a:r>
          </a:p>
          <a:p>
            <a:pPr lvl="2"/>
            <a:r>
              <a:rPr lang="hr-HR" dirty="0" smtClean="0"/>
              <a:t>machines</a:t>
            </a:r>
          </a:p>
          <a:p>
            <a:pPr lvl="2"/>
            <a:r>
              <a:rPr lang="hr-HR" dirty="0" smtClean="0"/>
              <a:t>transport and electrician equipment</a:t>
            </a:r>
          </a:p>
          <a:p>
            <a:pPr lvl="2"/>
            <a:r>
              <a:rPr lang="hr-HR" dirty="0" smtClean="0"/>
              <a:t>chemicals</a:t>
            </a:r>
          </a:p>
          <a:p>
            <a:pPr lvl="2"/>
            <a:r>
              <a:rPr lang="hr-HR" dirty="0" smtClean="0"/>
              <a:t>fuel</a:t>
            </a:r>
          </a:p>
          <a:p>
            <a:pPr lvl="2"/>
            <a:r>
              <a:rPr lang="hr-HR" dirty="0" smtClean="0"/>
              <a:t>food</a:t>
            </a:r>
          </a:p>
          <a:p>
            <a:r>
              <a:rPr lang="hr-HR" dirty="0" smtClean="0"/>
              <a:t>import: 20.98 billion   USD</a:t>
            </a:r>
          </a:p>
          <a:p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085184"/>
            <a:ext cx="290512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939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Tourism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very important for Croatia</a:t>
            </a:r>
          </a:p>
          <a:p>
            <a:r>
              <a:rPr lang="hr-HR" sz="2800" dirty="0" smtClean="0"/>
              <a:t>world`s no.18 tourist destination</a:t>
            </a:r>
          </a:p>
          <a:p>
            <a:r>
              <a:rPr lang="hr-HR" sz="2800" dirty="0" smtClean="0"/>
              <a:t>first half of 2015. – incomes: 2.278 €</a:t>
            </a:r>
          </a:p>
          <a:p>
            <a:pPr marL="0" indent="0">
              <a:buNone/>
            </a:pPr>
            <a:r>
              <a:rPr lang="hr-HR" sz="2800" dirty="0" smtClean="0"/>
              <a:t>	  - 7% more tourists i 4,7% more overnight stays</a:t>
            </a:r>
          </a:p>
          <a:p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437112"/>
            <a:ext cx="26003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137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Other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Traffic – good geography positon– land, water and air traffic</a:t>
            </a:r>
          </a:p>
          <a:p>
            <a:r>
              <a:rPr lang="hr-HR" dirty="0" smtClean="0"/>
              <a:t>Trade</a:t>
            </a:r>
          </a:p>
          <a:p>
            <a:pPr lvl="2"/>
            <a:r>
              <a:rPr lang="hr-HR" dirty="0" smtClean="0"/>
              <a:t>business for 38% economic subjects</a:t>
            </a:r>
          </a:p>
          <a:p>
            <a:pPr lvl="2"/>
            <a:r>
              <a:rPr lang="hr-HR" dirty="0" smtClean="0"/>
              <a:t>15% employed workers</a:t>
            </a:r>
          </a:p>
          <a:p>
            <a:pPr lvl="2"/>
            <a:r>
              <a:rPr lang="hr-HR" dirty="0" smtClean="0"/>
              <a:t>37% of total income and 17% of total investments</a:t>
            </a:r>
          </a:p>
          <a:p>
            <a:r>
              <a:rPr lang="hr-HR" dirty="0" smtClean="0"/>
              <a:t>oil and gas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026" y="2060848"/>
            <a:ext cx="154417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07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348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CROATIAN ECONOMICS INDICATORS</vt:lpstr>
      <vt:lpstr>Where is the problem?</vt:lpstr>
      <vt:lpstr>Economic state of mind in Croatia (in %)</vt:lpstr>
      <vt:lpstr>Recovery on the horizon...</vt:lpstr>
      <vt:lpstr>PowerPoint Presentation</vt:lpstr>
      <vt:lpstr>Industry</vt:lpstr>
      <vt:lpstr>PowerPoint Presentation</vt:lpstr>
      <vt:lpstr>Tourism</vt:lpstr>
      <vt:lpstr>Other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</dc:creator>
  <cp:lastModifiedBy>Mario</cp:lastModifiedBy>
  <cp:revision>14</cp:revision>
  <dcterms:created xsi:type="dcterms:W3CDTF">2015-10-23T07:30:41Z</dcterms:created>
  <dcterms:modified xsi:type="dcterms:W3CDTF">2015-10-23T09:17:16Z</dcterms:modified>
</cp:coreProperties>
</file>