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16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68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696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9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78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3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92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328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51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4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89000">
              <a:srgbClr val="C0524E"/>
            </a:gs>
            <a:gs pos="98000">
              <a:srgbClr val="EBDAD4"/>
            </a:gs>
            <a:gs pos="100000">
              <a:srgbClr val="55261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3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3223"/>
            <a:ext cx="7772400" cy="1470025"/>
          </a:xfrm>
        </p:spPr>
        <p:txBody>
          <a:bodyPr/>
          <a:lstStyle/>
          <a:p>
            <a:r>
              <a:rPr lang="hr-HR" dirty="0" smtClean="0"/>
              <a:t>GOSPODARSKI POKAZATELJI REPUBLIKE HRVATSKE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86409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hr-HR" dirty="0" smtClean="0"/>
              <a:t>PROJEKT: EUROPSKI PODUZETNICI SUTRAŠNJICE</a:t>
            </a:r>
          </a:p>
          <a:p>
            <a:pPr algn="r"/>
            <a:r>
              <a:rPr lang="hr-HR" dirty="0" smtClean="0"/>
              <a:t>AKTIVNOST 4</a:t>
            </a:r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1248"/>
            <a:ext cx="1728192" cy="106057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119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10" y="4149080"/>
            <a:ext cx="2026075" cy="115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9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3,15 mil hektara poljoprivrednih površina – 2 mil se obrađuje</a:t>
            </a:r>
          </a:p>
          <a:p>
            <a:r>
              <a:rPr lang="hr-HR" dirty="0" smtClean="0"/>
              <a:t>Razvijen uzgoj goveda, peradi i ovca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ulen, pršut, sir, vino</a:t>
            </a:r>
          </a:p>
          <a:p>
            <a:r>
              <a:rPr lang="hr-HR" dirty="0" smtClean="0"/>
              <a:t>Poljoprivreda, šumarstvo i ribarstvo – 7,2% BDP-a</a:t>
            </a:r>
          </a:p>
          <a:p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7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Izradili: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ERASMUS+ projekt „Europski poduzetnici sutrašnjice</a:t>
            </a:r>
            <a:r>
              <a:rPr lang="hr-HR" smtClean="0"/>
              <a:t>”, hrvatska </a:t>
            </a:r>
            <a:r>
              <a:rPr lang="hr-HR" dirty="0" smtClean="0"/>
              <a:t>grupa aktivnosti 3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" y="260648"/>
            <a:ext cx="3815128" cy="108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65104"/>
            <a:ext cx="2672810" cy="163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2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Gdje je problem?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vi-VN" dirty="0" smtClean="0"/>
              <a:t>među</a:t>
            </a:r>
            <a:r>
              <a:rPr lang="hr-HR" dirty="0" smtClean="0"/>
              <a:t> 15 najsporije rastućih ekonomija 2015.</a:t>
            </a:r>
          </a:p>
          <a:p>
            <a:endParaRPr lang="hr-HR" u="sng" dirty="0" smtClean="0"/>
          </a:p>
          <a:p>
            <a:r>
              <a:rPr lang="hr-HR" u="sng" dirty="0" smtClean="0"/>
              <a:t>razlozi</a:t>
            </a:r>
            <a:r>
              <a:rPr lang="hr-HR" dirty="0" smtClean="0"/>
              <a:t>: dugogodišnja recesija i visoka stopa nezaposlenosti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8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6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Gospodarsko stanje hrvatske nacije sredinom 2015. (u %)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ekonomska nemoć i apatija 42%</a:t>
            </a:r>
          </a:p>
          <a:p>
            <a:endParaRPr lang="hr-HR" dirty="0"/>
          </a:p>
          <a:p>
            <a:r>
              <a:rPr lang="hr-HR" dirty="0" smtClean="0"/>
              <a:t>ekonomska depresija 16%</a:t>
            </a:r>
          </a:p>
          <a:p>
            <a:endParaRPr lang="hr-HR" dirty="0"/>
          </a:p>
          <a:p>
            <a:r>
              <a:rPr lang="hr-HR" dirty="0" smtClean="0"/>
              <a:t>strah od ekonomske katastrofe 14%</a:t>
            </a:r>
          </a:p>
          <a:p>
            <a:endParaRPr lang="hr-HR" dirty="0"/>
          </a:p>
          <a:p>
            <a:r>
              <a:rPr lang="hr-HR" dirty="0" smtClean="0"/>
              <a:t>strah od ekonomskog sloma i propasti 7%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6"/>
            <a:ext cx="16097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poravak na vidiku...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BDP (2015.) </a:t>
            </a:r>
            <a:r>
              <a:rPr lang="hr-HR" dirty="0" smtClean="0">
                <a:sym typeface="Wingdings" pitchFamily="2" charset="2"/>
              </a:rPr>
              <a:t> 89,76 mil. USD </a:t>
            </a:r>
          </a:p>
          <a:p>
            <a:pPr lvl="1"/>
            <a:r>
              <a:rPr lang="hr-HR" i="1" dirty="0" smtClean="0">
                <a:sym typeface="Wingdings" pitchFamily="2" charset="2"/>
              </a:rPr>
              <a:t>BDP raste treći kvartal zaredom (u drugom tromjesečju porastao za 1,2%)</a:t>
            </a:r>
          </a:p>
          <a:p>
            <a:r>
              <a:rPr lang="hr-HR" dirty="0" smtClean="0">
                <a:sym typeface="Wingdings" pitchFamily="2" charset="2"/>
              </a:rPr>
              <a:t>BDP/stanovniku 20.873,00 USD</a:t>
            </a:r>
          </a:p>
          <a:p>
            <a:r>
              <a:rPr lang="hr-HR" dirty="0" smtClean="0">
                <a:sym typeface="Wingdings" pitchFamily="2" charset="2"/>
              </a:rPr>
              <a:t>inflacija 0,7%</a:t>
            </a:r>
          </a:p>
          <a:p>
            <a:r>
              <a:rPr lang="hr-HR" dirty="0" smtClean="0">
                <a:sym typeface="Wingdings" pitchFamily="2" charset="2"/>
              </a:rPr>
              <a:t>industrijska proizvodnja 1,9% viša u odnosu na prethodnu godinu</a:t>
            </a:r>
          </a:p>
          <a:p>
            <a:r>
              <a:rPr lang="hr-HR" dirty="0" smtClean="0">
                <a:sym typeface="Wingdings" pitchFamily="2" charset="2"/>
              </a:rPr>
              <a:t>osobna potrošnja (svibanj 2015.) povećana za 4,1%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311" y="260648"/>
            <a:ext cx="1909688" cy="132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6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nezaposlenost</a:t>
            </a:r>
          </a:p>
          <a:p>
            <a:pPr lvl="1"/>
            <a:r>
              <a:rPr lang="hr-HR" dirty="0" smtClean="0"/>
              <a:t>17,5% (travanj 2015.) </a:t>
            </a:r>
            <a:r>
              <a:rPr lang="hr-HR" dirty="0" smtClean="0">
                <a:sym typeface="Wingdings" pitchFamily="2" charset="2"/>
              </a:rPr>
              <a:t> smanjenje tijekom ljetnih mjeseci zbog turističke sezone</a:t>
            </a:r>
          </a:p>
          <a:p>
            <a:r>
              <a:rPr lang="hr-HR" u="sng" dirty="0" smtClean="0">
                <a:sym typeface="Wingdings" pitchFamily="2" charset="2"/>
              </a:rPr>
              <a:t>građevina</a:t>
            </a:r>
          </a:p>
          <a:p>
            <a:pPr lvl="1"/>
            <a:r>
              <a:rPr lang="hr-HR" dirty="0" smtClean="0">
                <a:sym typeface="Wingdings" pitchFamily="2" charset="2"/>
              </a:rPr>
              <a:t>rast za 1,2%</a:t>
            </a:r>
          </a:p>
          <a:p>
            <a:r>
              <a:rPr lang="hr-HR" u="sng" dirty="0" smtClean="0">
                <a:sym typeface="Wingdings" pitchFamily="2" charset="2"/>
              </a:rPr>
              <a:t>poslovna klima</a:t>
            </a:r>
            <a:r>
              <a:rPr lang="hr-HR" dirty="0" smtClean="0">
                <a:sym typeface="Wingdings" pitchFamily="2" charset="2"/>
              </a:rPr>
              <a:t> najpozitivnija od ulaska Hrvatske u EU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2198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Glavna industrija: </a:t>
            </a:r>
          </a:p>
          <a:p>
            <a:pPr lvl="2"/>
            <a:r>
              <a:rPr lang="hr-HR" dirty="0" smtClean="0"/>
              <a:t>Kemijska industrija</a:t>
            </a:r>
          </a:p>
          <a:p>
            <a:pPr lvl="2"/>
            <a:r>
              <a:rPr lang="hr-HR" dirty="0" smtClean="0"/>
              <a:t>Strojni alati</a:t>
            </a:r>
          </a:p>
          <a:p>
            <a:pPr lvl="2"/>
            <a:r>
              <a:rPr lang="hr-HR" dirty="0" smtClean="0"/>
              <a:t>Metalurgija</a:t>
            </a:r>
          </a:p>
          <a:p>
            <a:pPr lvl="2"/>
            <a:r>
              <a:rPr lang="hr-HR" dirty="0" smtClean="0"/>
              <a:t>Elektronika</a:t>
            </a:r>
          </a:p>
          <a:p>
            <a:pPr lvl="2"/>
            <a:r>
              <a:rPr lang="hr-HR" dirty="0" smtClean="0"/>
              <a:t>Aluminij, papir</a:t>
            </a:r>
          </a:p>
          <a:p>
            <a:pPr lvl="2"/>
            <a:r>
              <a:rPr lang="hr-HR" dirty="0" smtClean="0"/>
              <a:t>Drvna industrija</a:t>
            </a:r>
          </a:p>
          <a:p>
            <a:pPr lvl="2"/>
            <a:r>
              <a:rPr lang="hr-HR" dirty="0" smtClean="0"/>
              <a:t>Konstrukcijski materijali</a:t>
            </a:r>
          </a:p>
          <a:p>
            <a:pPr lvl="2"/>
            <a:r>
              <a:rPr lang="hr-HR" dirty="0" smtClean="0"/>
              <a:t>Tekstil</a:t>
            </a:r>
          </a:p>
          <a:p>
            <a:pPr lvl="2"/>
            <a:r>
              <a:rPr lang="hr-HR" dirty="0" smtClean="0"/>
              <a:t>Brodogradnja</a:t>
            </a:r>
          </a:p>
          <a:p>
            <a:pPr lvl="2"/>
            <a:r>
              <a:rPr lang="hr-HR" dirty="0" smtClean="0"/>
              <a:t>Nafta i prerada nafte</a:t>
            </a:r>
          </a:p>
          <a:p>
            <a:pPr lvl="2"/>
            <a:r>
              <a:rPr lang="hr-HR" dirty="0" smtClean="0"/>
              <a:t>Prehrambena industrija</a:t>
            </a:r>
          </a:p>
          <a:p>
            <a:pPr lvl="2"/>
            <a:r>
              <a:rPr lang="hr-HR" dirty="0" smtClean="0"/>
              <a:t>Turizam</a:t>
            </a:r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Zapošljava četvrtinu radne snage</a:t>
            </a:r>
          </a:p>
          <a:p>
            <a:r>
              <a:rPr lang="hr-HR" dirty="0" smtClean="0"/>
              <a:t>83% industrije – prerađivačka industrija</a:t>
            </a:r>
          </a:p>
          <a:p>
            <a:r>
              <a:rPr lang="hr-HR" dirty="0" smtClean="0"/>
              <a:t>2014. – porast industrijske proizvodnje za 1,3%</a:t>
            </a:r>
          </a:p>
          <a:p>
            <a:r>
              <a:rPr lang="hr-HR" dirty="0" smtClean="0"/>
              <a:t>Svibanj 2015. – RH je bila među zemljama EU s najvećim rastom industrijske proizvodnje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101775" cy="139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9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Izvozna roba: </a:t>
            </a:r>
          </a:p>
          <a:p>
            <a:pPr lvl="2"/>
            <a:r>
              <a:rPr lang="hr-HR" dirty="0" smtClean="0"/>
              <a:t>Transportna sredstva</a:t>
            </a:r>
          </a:p>
          <a:p>
            <a:pPr lvl="2"/>
            <a:r>
              <a:rPr lang="hr-HR" dirty="0" smtClean="0"/>
              <a:t>Strojevi</a:t>
            </a:r>
          </a:p>
          <a:p>
            <a:pPr lvl="2"/>
            <a:r>
              <a:rPr lang="hr-HR" dirty="0" smtClean="0"/>
              <a:t>Tekstil</a:t>
            </a:r>
          </a:p>
          <a:p>
            <a:pPr lvl="2"/>
            <a:r>
              <a:rPr lang="hr-HR" dirty="0" smtClean="0"/>
              <a:t>Kemikalije</a:t>
            </a:r>
          </a:p>
          <a:p>
            <a:pPr lvl="2"/>
            <a:r>
              <a:rPr lang="hr-HR" dirty="0" smtClean="0"/>
              <a:t>Hrana</a:t>
            </a:r>
          </a:p>
          <a:p>
            <a:pPr lvl="2"/>
            <a:r>
              <a:rPr lang="hr-HR" dirty="0" smtClean="0"/>
              <a:t>Gorivo</a:t>
            </a:r>
          </a:p>
          <a:p>
            <a:r>
              <a:rPr lang="hr-HR" dirty="0" smtClean="0"/>
              <a:t>Izvoz: 12.37 mlrd. USD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Uvozna roba:</a:t>
            </a:r>
          </a:p>
          <a:p>
            <a:pPr lvl="2"/>
            <a:r>
              <a:rPr lang="hr-HR" dirty="0" smtClean="0"/>
              <a:t>Strojevi</a:t>
            </a:r>
          </a:p>
          <a:p>
            <a:pPr lvl="2"/>
            <a:r>
              <a:rPr lang="hr-HR" dirty="0" smtClean="0"/>
              <a:t>Transportna i električna oprema</a:t>
            </a:r>
          </a:p>
          <a:p>
            <a:pPr lvl="2"/>
            <a:r>
              <a:rPr lang="hr-HR" dirty="0" smtClean="0"/>
              <a:t>Kemikalije</a:t>
            </a:r>
          </a:p>
          <a:p>
            <a:pPr lvl="2"/>
            <a:r>
              <a:rPr lang="hr-HR" dirty="0" smtClean="0"/>
              <a:t>Gorivo i mazivo</a:t>
            </a:r>
          </a:p>
          <a:p>
            <a:pPr lvl="2"/>
            <a:r>
              <a:rPr lang="hr-HR" dirty="0" smtClean="0"/>
              <a:t>Hrana</a:t>
            </a:r>
          </a:p>
          <a:p>
            <a:r>
              <a:rPr lang="hr-HR" dirty="0" smtClean="0"/>
              <a:t>Uvoz: 20.98 mlrd. USD</a:t>
            </a:r>
          </a:p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869160"/>
            <a:ext cx="2905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3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Turizam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Iznimno bitan za RH</a:t>
            </a:r>
          </a:p>
          <a:p>
            <a:r>
              <a:rPr lang="hr-HR" sz="2800" dirty="0" smtClean="0"/>
              <a:t>18. svjetska destinacija na svijetu</a:t>
            </a:r>
          </a:p>
          <a:p>
            <a:r>
              <a:rPr lang="hr-HR" sz="2800" dirty="0" smtClean="0"/>
              <a:t>Prvo polugodište 2015. godine – prihodi: 2 milijarde i 278 mil. €</a:t>
            </a:r>
          </a:p>
          <a:p>
            <a:pPr marL="0" indent="0">
              <a:buNone/>
            </a:pPr>
            <a:r>
              <a:rPr lang="hr-HR" sz="2800" dirty="0" smtClean="0"/>
              <a:t>	  - 7% više turista i 4,7% više noćenja</a:t>
            </a:r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37112"/>
            <a:ext cx="26003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3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Promet – povoljan zemljopisni položaj – kopneni, vodeni, zračni</a:t>
            </a:r>
          </a:p>
          <a:p>
            <a:r>
              <a:rPr lang="hr-HR" dirty="0" smtClean="0"/>
              <a:t>Trgovina </a:t>
            </a:r>
          </a:p>
          <a:p>
            <a:pPr lvl="2"/>
            <a:r>
              <a:rPr lang="hr-HR" dirty="0" smtClean="0"/>
              <a:t>posluje oko 38% gospodarskih subjekata</a:t>
            </a:r>
          </a:p>
          <a:p>
            <a:pPr lvl="2"/>
            <a:r>
              <a:rPr lang="hr-HR" dirty="0" smtClean="0"/>
              <a:t>Zapošljava 15% zaposlenih</a:t>
            </a:r>
          </a:p>
          <a:p>
            <a:pPr lvl="2"/>
            <a:r>
              <a:rPr lang="hr-HR" dirty="0" smtClean="0"/>
              <a:t>Ostvaruje 37% ukupnog prihoda i 17% ukupnih investicija</a:t>
            </a:r>
          </a:p>
          <a:p>
            <a:r>
              <a:rPr lang="hr-HR" dirty="0"/>
              <a:t>r</a:t>
            </a:r>
            <a:r>
              <a:rPr lang="hr-HR" dirty="0" smtClean="0"/>
              <a:t>aspolaže naftom i plinom</a:t>
            </a:r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26" y="2060848"/>
            <a:ext cx="154417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GOSPODARSKI POKAZATELJI REPUBLIKE HRVATSKE</vt:lpstr>
      <vt:lpstr>Gdje je problem?</vt:lpstr>
      <vt:lpstr>Gospodarsko stanje hrvatske nacije sredinom 2015. (u %)</vt:lpstr>
      <vt:lpstr>Oporavak na vidiku...</vt:lpstr>
      <vt:lpstr>PowerPoint Presentation</vt:lpstr>
      <vt:lpstr>Industrija</vt:lpstr>
      <vt:lpstr>PowerPoint Presentation</vt:lpstr>
      <vt:lpstr>Turizam</vt:lpstr>
      <vt:lpstr>Ostalo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</dc:creator>
  <cp:lastModifiedBy>Mario</cp:lastModifiedBy>
  <cp:revision>9</cp:revision>
  <dcterms:created xsi:type="dcterms:W3CDTF">2015-10-23T07:30:41Z</dcterms:created>
  <dcterms:modified xsi:type="dcterms:W3CDTF">2015-10-23T09:20:15Z</dcterms:modified>
</cp:coreProperties>
</file>