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318" r:id="rId2"/>
    <p:sldId id="256" r:id="rId3"/>
    <p:sldId id="258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25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72" r:id="rId25"/>
    <p:sldId id="273" r:id="rId26"/>
    <p:sldId id="312" r:id="rId27"/>
    <p:sldId id="313" r:id="rId28"/>
  </p:sldIdLst>
  <p:sldSz cx="12192000" cy="6858000"/>
  <p:notesSz cx="6889750" cy="9607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2E"/>
    <a:srgbClr val="E3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598" autoAdjust="0"/>
  </p:normalViewPr>
  <p:slideViewPr>
    <p:cSldViewPr snapToGrid="0">
      <p:cViewPr varScale="1">
        <p:scale>
          <a:sx n="92" d="100"/>
          <a:sy n="92" d="100"/>
        </p:scale>
        <p:origin x="36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F27EA-C770-405C-AD68-280A42985B4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70858AAF-0102-4A4E-9570-B01664D31EF9}">
      <dgm:prSet phldrT="[Tekst]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10 točnih odgovora</a:t>
          </a:r>
          <a:r>
            <a: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Odlično! Usvojio/la si sve planirane ishode! Pohvaljujem tvoj trud!</a:t>
          </a:r>
          <a:endParaRPr lang="hr-HR" dirty="0"/>
        </a:p>
      </dgm:t>
    </dgm:pt>
    <dgm:pt modelId="{4DDA9167-2603-4CB9-B45D-DD93F3AF55DE}" type="parTrans" cxnId="{EFED31AD-8BC3-4CB7-A0C5-1795B2BD2E4F}">
      <dgm:prSet/>
      <dgm:spPr/>
      <dgm:t>
        <a:bodyPr/>
        <a:lstStyle/>
        <a:p>
          <a:endParaRPr lang="hr-HR"/>
        </a:p>
      </dgm:t>
    </dgm:pt>
    <dgm:pt modelId="{D3E3EA56-55B4-4919-8A6B-FE94BD05CCC7}" type="sibTrans" cxnId="{EFED31AD-8BC3-4CB7-A0C5-1795B2BD2E4F}">
      <dgm:prSet/>
      <dgm:spPr/>
      <dgm:t>
        <a:bodyPr/>
        <a:lstStyle/>
        <a:p>
          <a:endParaRPr lang="hr-HR"/>
        </a:p>
      </dgm:t>
    </dgm:pt>
    <dgm:pt modelId="{84665317-4538-4FFB-960F-D9493738868C}" type="pres">
      <dgm:prSet presAssocID="{E93F27EA-C770-405C-AD68-280A42985B45}" presName="linearFlow" presStyleCnt="0">
        <dgm:presLayoutVars>
          <dgm:dir/>
          <dgm:resizeHandles val="exact"/>
        </dgm:presLayoutVars>
      </dgm:prSet>
      <dgm:spPr/>
    </dgm:pt>
    <dgm:pt modelId="{F7290600-4146-40F9-A9DF-BDD50EDF7E53}" type="pres">
      <dgm:prSet presAssocID="{70858AAF-0102-4A4E-9570-B01664D31EF9}" presName="composite" presStyleCnt="0"/>
      <dgm:spPr/>
    </dgm:pt>
    <dgm:pt modelId="{E2A5D5F0-1B54-4F67-A22D-2B38723CD796}" type="pres">
      <dgm:prSet presAssocID="{70858AAF-0102-4A4E-9570-B01664D31EF9}" presName="imgShp" presStyleLbl="fgImgPlace1" presStyleIdx="0" presStyleCnt="1" custLinFactNeighborY="-7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accent6"/>
          </a:solidFill>
        </a:ln>
      </dgm:spPr>
    </dgm:pt>
    <dgm:pt modelId="{BCFD92DE-D197-4284-9CFF-B9262A5C038E}" type="pres">
      <dgm:prSet presAssocID="{70858AAF-0102-4A4E-9570-B01664D31EF9}" presName="txShp" presStyleLbl="node1" presStyleIdx="0" presStyleCnt="1">
        <dgm:presLayoutVars>
          <dgm:bulletEnabled val="1"/>
        </dgm:presLayoutVars>
      </dgm:prSet>
      <dgm:spPr/>
    </dgm:pt>
  </dgm:ptLst>
  <dgm:cxnLst>
    <dgm:cxn modelId="{BA2A2815-B9E8-475F-9408-F118282088C8}" type="presOf" srcId="{70858AAF-0102-4A4E-9570-B01664D31EF9}" destId="{BCFD92DE-D197-4284-9CFF-B9262A5C038E}" srcOrd="0" destOrd="0" presId="urn:microsoft.com/office/officeart/2005/8/layout/vList3"/>
    <dgm:cxn modelId="{0289E23A-AB5A-47DF-BB0F-ADFE826AA0A9}" type="presOf" srcId="{E93F27EA-C770-405C-AD68-280A42985B45}" destId="{84665317-4538-4FFB-960F-D9493738868C}" srcOrd="0" destOrd="0" presId="urn:microsoft.com/office/officeart/2005/8/layout/vList3"/>
    <dgm:cxn modelId="{EFED31AD-8BC3-4CB7-A0C5-1795B2BD2E4F}" srcId="{E93F27EA-C770-405C-AD68-280A42985B45}" destId="{70858AAF-0102-4A4E-9570-B01664D31EF9}" srcOrd="0" destOrd="0" parTransId="{4DDA9167-2603-4CB9-B45D-DD93F3AF55DE}" sibTransId="{D3E3EA56-55B4-4919-8A6B-FE94BD05CCC7}"/>
    <dgm:cxn modelId="{E13CCE9B-FC5A-45E0-87DE-3399FC118409}" type="presParOf" srcId="{84665317-4538-4FFB-960F-D9493738868C}" destId="{F7290600-4146-40F9-A9DF-BDD50EDF7E53}" srcOrd="0" destOrd="0" presId="urn:microsoft.com/office/officeart/2005/8/layout/vList3"/>
    <dgm:cxn modelId="{F6B6EAE7-C2FF-4685-8B2E-4B1724AD9466}" type="presParOf" srcId="{F7290600-4146-40F9-A9DF-BDD50EDF7E53}" destId="{E2A5D5F0-1B54-4F67-A22D-2B38723CD796}" srcOrd="0" destOrd="0" presId="urn:microsoft.com/office/officeart/2005/8/layout/vList3"/>
    <dgm:cxn modelId="{2C36C30C-85BE-4505-89C7-D467A518DEA5}" type="presParOf" srcId="{F7290600-4146-40F9-A9DF-BDD50EDF7E53}" destId="{BCFD92DE-D197-4284-9CFF-B9262A5C03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F27EA-C770-405C-AD68-280A42985B4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93D22F5-A965-4E41-AC5D-CAB001D84A83}">
      <dgm:prSet phldrT="[Tekst]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8 i 9 točnih odgovora</a:t>
          </a:r>
          <a:r>
            <a: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Ponovi još malo pojam/ve koji nisi savladao/la.</a:t>
          </a:r>
          <a:endParaRPr lang="hr-HR" dirty="0"/>
        </a:p>
      </dgm:t>
    </dgm:pt>
    <dgm:pt modelId="{01781277-9D9B-4BB1-857A-081FC04FFC12}" type="parTrans" cxnId="{FF0E4519-3532-4E85-823F-E2FC7599A7BB}">
      <dgm:prSet/>
      <dgm:spPr/>
      <dgm:t>
        <a:bodyPr/>
        <a:lstStyle/>
        <a:p>
          <a:endParaRPr lang="hr-HR"/>
        </a:p>
      </dgm:t>
    </dgm:pt>
    <dgm:pt modelId="{57ADBB80-2778-4F16-90F4-66BDDE38B2F0}" type="sibTrans" cxnId="{FF0E4519-3532-4E85-823F-E2FC7599A7BB}">
      <dgm:prSet/>
      <dgm:spPr/>
      <dgm:t>
        <a:bodyPr/>
        <a:lstStyle/>
        <a:p>
          <a:endParaRPr lang="hr-HR"/>
        </a:p>
      </dgm:t>
    </dgm:pt>
    <dgm:pt modelId="{84665317-4538-4FFB-960F-D9493738868C}" type="pres">
      <dgm:prSet presAssocID="{E93F27EA-C770-405C-AD68-280A42985B45}" presName="linearFlow" presStyleCnt="0">
        <dgm:presLayoutVars>
          <dgm:dir/>
          <dgm:resizeHandles val="exact"/>
        </dgm:presLayoutVars>
      </dgm:prSet>
      <dgm:spPr/>
    </dgm:pt>
    <dgm:pt modelId="{61A74273-C748-402A-A5B6-462D76FFE392}" type="pres">
      <dgm:prSet presAssocID="{193D22F5-A965-4E41-AC5D-CAB001D84A83}" presName="composite" presStyleCnt="0"/>
      <dgm:spPr/>
    </dgm:pt>
    <dgm:pt modelId="{F778424A-83D8-456E-A6FE-FFE90162A7C7}" type="pres">
      <dgm:prSet presAssocID="{193D22F5-A965-4E41-AC5D-CAB001D84A8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6"/>
          </a:solidFill>
        </a:ln>
      </dgm:spPr>
    </dgm:pt>
    <dgm:pt modelId="{7A2A8577-15E5-4692-A318-01B4FC146688}" type="pres">
      <dgm:prSet presAssocID="{193D22F5-A965-4E41-AC5D-CAB001D84A83}" presName="txShp" presStyleLbl="node1" presStyleIdx="0" presStyleCnt="1">
        <dgm:presLayoutVars>
          <dgm:bulletEnabled val="1"/>
        </dgm:presLayoutVars>
      </dgm:prSet>
      <dgm:spPr/>
    </dgm:pt>
  </dgm:ptLst>
  <dgm:cxnLst>
    <dgm:cxn modelId="{FF0E4519-3532-4E85-823F-E2FC7599A7BB}" srcId="{E93F27EA-C770-405C-AD68-280A42985B45}" destId="{193D22F5-A965-4E41-AC5D-CAB001D84A83}" srcOrd="0" destOrd="0" parTransId="{01781277-9D9B-4BB1-857A-081FC04FFC12}" sibTransId="{57ADBB80-2778-4F16-90F4-66BDDE38B2F0}"/>
    <dgm:cxn modelId="{0289E23A-AB5A-47DF-BB0F-ADFE826AA0A9}" type="presOf" srcId="{E93F27EA-C770-405C-AD68-280A42985B45}" destId="{84665317-4538-4FFB-960F-D9493738868C}" srcOrd="0" destOrd="0" presId="urn:microsoft.com/office/officeart/2005/8/layout/vList3"/>
    <dgm:cxn modelId="{71A97AEA-E2C1-4859-84DF-5563CCAA7C10}" type="presOf" srcId="{193D22F5-A965-4E41-AC5D-CAB001D84A83}" destId="{7A2A8577-15E5-4692-A318-01B4FC146688}" srcOrd="0" destOrd="0" presId="urn:microsoft.com/office/officeart/2005/8/layout/vList3"/>
    <dgm:cxn modelId="{AE4E642C-C384-45E1-9261-94D863B3539A}" type="presParOf" srcId="{84665317-4538-4FFB-960F-D9493738868C}" destId="{61A74273-C748-402A-A5B6-462D76FFE392}" srcOrd="0" destOrd="0" presId="urn:microsoft.com/office/officeart/2005/8/layout/vList3"/>
    <dgm:cxn modelId="{B82630E4-AD86-42B8-93BD-48E1E9DEB228}" type="presParOf" srcId="{61A74273-C748-402A-A5B6-462D76FFE392}" destId="{F778424A-83D8-456E-A6FE-FFE90162A7C7}" srcOrd="0" destOrd="0" presId="urn:microsoft.com/office/officeart/2005/8/layout/vList3"/>
    <dgm:cxn modelId="{77722381-04E7-4824-B969-BB41A824EB32}" type="presParOf" srcId="{61A74273-C748-402A-A5B6-462D76FFE392}" destId="{7A2A8577-15E5-4692-A318-01B4FC1466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F27EA-C770-405C-AD68-280A42985B4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872C02FC-D26A-4BC6-9E28-3AE141E4AE76}">
      <dgm:prSet phldrT="[Tekst]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5 - 7 točnih odgovora</a:t>
          </a:r>
          <a:r>
            <a: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Možeš ti to i bolje. Ponovi sve još jednom.</a:t>
          </a:r>
          <a:endParaRPr lang="hr-HR" dirty="0"/>
        </a:p>
      </dgm:t>
    </dgm:pt>
    <dgm:pt modelId="{3DA706E2-DCE1-42FE-A0ED-1F09EB059529}" type="parTrans" cxnId="{C235601E-EB43-4977-A9FA-A7EB370E66AA}">
      <dgm:prSet/>
      <dgm:spPr/>
      <dgm:t>
        <a:bodyPr/>
        <a:lstStyle/>
        <a:p>
          <a:endParaRPr lang="hr-HR"/>
        </a:p>
      </dgm:t>
    </dgm:pt>
    <dgm:pt modelId="{99EDD37F-0712-4F35-A2E3-A522ADD0FB73}" type="sibTrans" cxnId="{C235601E-EB43-4977-A9FA-A7EB370E66AA}">
      <dgm:prSet/>
      <dgm:spPr/>
      <dgm:t>
        <a:bodyPr/>
        <a:lstStyle/>
        <a:p>
          <a:endParaRPr lang="hr-HR"/>
        </a:p>
      </dgm:t>
    </dgm:pt>
    <dgm:pt modelId="{84665317-4538-4FFB-960F-D9493738868C}" type="pres">
      <dgm:prSet presAssocID="{E93F27EA-C770-405C-AD68-280A42985B45}" presName="linearFlow" presStyleCnt="0">
        <dgm:presLayoutVars>
          <dgm:dir/>
          <dgm:resizeHandles val="exact"/>
        </dgm:presLayoutVars>
      </dgm:prSet>
      <dgm:spPr/>
    </dgm:pt>
    <dgm:pt modelId="{07DB53B7-74EC-4CA3-AC9C-CAF5888DB744}" type="pres">
      <dgm:prSet presAssocID="{872C02FC-D26A-4BC6-9E28-3AE141E4AE76}" presName="composite" presStyleCnt="0"/>
      <dgm:spPr/>
    </dgm:pt>
    <dgm:pt modelId="{02C42E13-F9B6-41C8-BD16-89B18D97BCFF}" type="pres">
      <dgm:prSet presAssocID="{872C02FC-D26A-4BC6-9E28-3AE141E4AE7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accent6"/>
          </a:solidFill>
        </a:ln>
      </dgm:spPr>
    </dgm:pt>
    <dgm:pt modelId="{9FBCA458-AB95-4395-8840-1DC6E88FB10C}" type="pres">
      <dgm:prSet presAssocID="{872C02FC-D26A-4BC6-9E28-3AE141E4AE76}" presName="txShp" presStyleLbl="node1" presStyleIdx="0" presStyleCnt="1">
        <dgm:presLayoutVars>
          <dgm:bulletEnabled val="1"/>
        </dgm:presLayoutVars>
      </dgm:prSet>
      <dgm:spPr/>
    </dgm:pt>
  </dgm:ptLst>
  <dgm:cxnLst>
    <dgm:cxn modelId="{C235601E-EB43-4977-A9FA-A7EB370E66AA}" srcId="{E93F27EA-C770-405C-AD68-280A42985B45}" destId="{872C02FC-D26A-4BC6-9E28-3AE141E4AE76}" srcOrd="0" destOrd="0" parTransId="{3DA706E2-DCE1-42FE-A0ED-1F09EB059529}" sibTransId="{99EDD37F-0712-4F35-A2E3-A522ADD0FB73}"/>
    <dgm:cxn modelId="{0289E23A-AB5A-47DF-BB0F-ADFE826AA0A9}" type="presOf" srcId="{E93F27EA-C770-405C-AD68-280A42985B45}" destId="{84665317-4538-4FFB-960F-D9493738868C}" srcOrd="0" destOrd="0" presId="urn:microsoft.com/office/officeart/2005/8/layout/vList3"/>
    <dgm:cxn modelId="{9A46D76B-3B0F-49AA-9CCE-6D682FF79173}" type="presOf" srcId="{872C02FC-D26A-4BC6-9E28-3AE141E4AE76}" destId="{9FBCA458-AB95-4395-8840-1DC6E88FB10C}" srcOrd="0" destOrd="0" presId="urn:microsoft.com/office/officeart/2005/8/layout/vList3"/>
    <dgm:cxn modelId="{FF1A6DBC-9974-4522-8EFC-922579D667EF}" type="presParOf" srcId="{84665317-4538-4FFB-960F-D9493738868C}" destId="{07DB53B7-74EC-4CA3-AC9C-CAF5888DB744}" srcOrd="0" destOrd="0" presId="urn:microsoft.com/office/officeart/2005/8/layout/vList3"/>
    <dgm:cxn modelId="{E8441C90-6335-47B9-8D8B-D369BDC6EC10}" type="presParOf" srcId="{07DB53B7-74EC-4CA3-AC9C-CAF5888DB744}" destId="{02C42E13-F9B6-41C8-BD16-89B18D97BCFF}" srcOrd="0" destOrd="0" presId="urn:microsoft.com/office/officeart/2005/8/layout/vList3"/>
    <dgm:cxn modelId="{438B47CD-9D49-409C-A20E-3AE492CE2358}" type="presParOf" srcId="{07DB53B7-74EC-4CA3-AC9C-CAF5888DB744}" destId="{9FBCA458-AB95-4395-8840-1DC6E88FB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F27EA-C770-405C-AD68-280A42985B4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BFE0761E-F6B3-40BC-B875-8183307945F3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0 - 4 točna</a:t>
          </a:r>
          <a:r>
            <a: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odgovora</a:t>
          </a:r>
          <a:r>
            <a: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Uloži još više truda i vremena u ponavljanje nastavnih sadržaja. </a:t>
          </a:r>
          <a:endParaRPr lang="hr-H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D00849-EEE9-42A1-96C8-3689EB6420E8}" type="parTrans" cxnId="{7F61DC82-02AB-4443-A185-CB11DCB7D024}">
      <dgm:prSet/>
      <dgm:spPr/>
      <dgm:t>
        <a:bodyPr/>
        <a:lstStyle/>
        <a:p>
          <a:endParaRPr lang="hr-HR"/>
        </a:p>
      </dgm:t>
    </dgm:pt>
    <dgm:pt modelId="{53533988-8B78-4A45-B68C-C824D2654425}" type="sibTrans" cxnId="{7F61DC82-02AB-4443-A185-CB11DCB7D024}">
      <dgm:prSet/>
      <dgm:spPr/>
      <dgm:t>
        <a:bodyPr/>
        <a:lstStyle/>
        <a:p>
          <a:endParaRPr lang="hr-HR"/>
        </a:p>
      </dgm:t>
    </dgm:pt>
    <dgm:pt modelId="{84665317-4538-4FFB-960F-D9493738868C}" type="pres">
      <dgm:prSet presAssocID="{E93F27EA-C770-405C-AD68-280A42985B45}" presName="linearFlow" presStyleCnt="0">
        <dgm:presLayoutVars>
          <dgm:dir/>
          <dgm:resizeHandles val="exact"/>
        </dgm:presLayoutVars>
      </dgm:prSet>
      <dgm:spPr/>
    </dgm:pt>
    <dgm:pt modelId="{213EEBC0-32C1-40D5-8CF0-AC54B7BAC537}" type="pres">
      <dgm:prSet presAssocID="{BFE0761E-F6B3-40BC-B875-8183307945F3}" presName="composite" presStyleCnt="0"/>
      <dgm:spPr/>
    </dgm:pt>
    <dgm:pt modelId="{281A4262-89B0-4F5B-AC01-0B2A736B48C4}" type="pres">
      <dgm:prSet presAssocID="{BFE0761E-F6B3-40BC-B875-8183307945F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accent6"/>
          </a:solidFill>
        </a:ln>
      </dgm:spPr>
    </dgm:pt>
    <dgm:pt modelId="{ACE92730-5771-45D2-9A5A-21DA5F7E3945}" type="pres">
      <dgm:prSet presAssocID="{BFE0761E-F6B3-40BC-B875-8183307945F3}" presName="txShp" presStyleLbl="node1" presStyleIdx="0" presStyleCnt="1">
        <dgm:presLayoutVars>
          <dgm:bulletEnabled val="1"/>
        </dgm:presLayoutVars>
      </dgm:prSet>
      <dgm:spPr/>
    </dgm:pt>
  </dgm:ptLst>
  <dgm:cxnLst>
    <dgm:cxn modelId="{0289E23A-AB5A-47DF-BB0F-ADFE826AA0A9}" type="presOf" srcId="{E93F27EA-C770-405C-AD68-280A42985B45}" destId="{84665317-4538-4FFB-960F-D9493738868C}" srcOrd="0" destOrd="0" presId="urn:microsoft.com/office/officeart/2005/8/layout/vList3"/>
    <dgm:cxn modelId="{8B42883D-4B9F-407C-BCEF-AE9575D0E782}" type="presOf" srcId="{BFE0761E-F6B3-40BC-B875-8183307945F3}" destId="{ACE92730-5771-45D2-9A5A-21DA5F7E3945}" srcOrd="0" destOrd="0" presId="urn:microsoft.com/office/officeart/2005/8/layout/vList3"/>
    <dgm:cxn modelId="{7F61DC82-02AB-4443-A185-CB11DCB7D024}" srcId="{E93F27EA-C770-405C-AD68-280A42985B45}" destId="{BFE0761E-F6B3-40BC-B875-8183307945F3}" srcOrd="0" destOrd="0" parTransId="{4ED00849-EEE9-42A1-96C8-3689EB6420E8}" sibTransId="{53533988-8B78-4A45-B68C-C824D2654425}"/>
    <dgm:cxn modelId="{DEAC7A44-2B0B-4F9A-96EC-F6068C92FF78}" type="presParOf" srcId="{84665317-4538-4FFB-960F-D9493738868C}" destId="{213EEBC0-32C1-40D5-8CF0-AC54B7BAC537}" srcOrd="0" destOrd="0" presId="urn:microsoft.com/office/officeart/2005/8/layout/vList3"/>
    <dgm:cxn modelId="{285AE71D-FC15-4FD9-8D57-E510AE08A959}" type="presParOf" srcId="{213EEBC0-32C1-40D5-8CF0-AC54B7BAC537}" destId="{281A4262-89B0-4F5B-AC01-0B2A736B48C4}" srcOrd="0" destOrd="0" presId="urn:microsoft.com/office/officeart/2005/8/layout/vList3"/>
    <dgm:cxn modelId="{DE57C38D-1079-4111-80E2-C6D2300C257B}" type="presParOf" srcId="{213EEBC0-32C1-40D5-8CF0-AC54B7BAC537}" destId="{ACE92730-5771-45D2-9A5A-21DA5F7E39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92DE-D197-4284-9CFF-B9262A5C038E}">
      <dsp:nvSpPr>
        <dsp:cNvPr id="0" name=""/>
        <dsp:cNvSpPr/>
      </dsp:nvSpPr>
      <dsp:spPr>
        <a:xfrm rot="10800000">
          <a:off x="2141286" y="0"/>
          <a:ext cx="7522589" cy="9859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79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26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10 točnih odgovora</a:t>
          </a:r>
          <a:r>
            <a:rPr lang="hr-HR" sz="2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Odlično! Usvojio/la si sve planirane ishode! Pohvaljujem tvoj trud!</a:t>
          </a:r>
          <a:endParaRPr lang="hr-HR" sz="2600" kern="1200" dirty="0"/>
        </a:p>
      </dsp:txBody>
      <dsp:txXfrm rot="10800000">
        <a:off x="2387785" y="0"/>
        <a:ext cx="7276090" cy="985996"/>
      </dsp:txXfrm>
    </dsp:sp>
    <dsp:sp modelId="{E2A5D5F0-1B54-4F67-A22D-2B38723CD796}">
      <dsp:nvSpPr>
        <dsp:cNvPr id="0" name=""/>
        <dsp:cNvSpPr/>
      </dsp:nvSpPr>
      <dsp:spPr>
        <a:xfrm>
          <a:off x="1648288" y="0"/>
          <a:ext cx="985996" cy="9859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A8577-15E5-4692-A318-01B4FC146688}">
      <dsp:nvSpPr>
        <dsp:cNvPr id="0" name=""/>
        <dsp:cNvSpPr/>
      </dsp:nvSpPr>
      <dsp:spPr>
        <a:xfrm rot="10800000">
          <a:off x="2141286" y="0"/>
          <a:ext cx="7522589" cy="9859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79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29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8 i 9 točnih odgovora</a:t>
          </a:r>
          <a:r>
            <a:rPr lang="hr-HR" sz="29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Ponovi još malo pojam/ve koji nisi savladao/la.</a:t>
          </a:r>
          <a:endParaRPr lang="hr-HR" sz="2900" kern="1200" dirty="0"/>
        </a:p>
      </dsp:txBody>
      <dsp:txXfrm rot="10800000">
        <a:off x="2387785" y="0"/>
        <a:ext cx="7276090" cy="985996"/>
      </dsp:txXfrm>
    </dsp:sp>
    <dsp:sp modelId="{F778424A-83D8-456E-A6FE-FFE90162A7C7}">
      <dsp:nvSpPr>
        <dsp:cNvPr id="0" name=""/>
        <dsp:cNvSpPr/>
      </dsp:nvSpPr>
      <dsp:spPr>
        <a:xfrm>
          <a:off x="1648288" y="0"/>
          <a:ext cx="985996" cy="9859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CA458-AB95-4395-8840-1DC6E88FB10C}">
      <dsp:nvSpPr>
        <dsp:cNvPr id="0" name=""/>
        <dsp:cNvSpPr/>
      </dsp:nvSpPr>
      <dsp:spPr>
        <a:xfrm rot="10800000">
          <a:off x="2141286" y="0"/>
          <a:ext cx="7522589" cy="9859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79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29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5 - 7 točnih odgovora</a:t>
          </a:r>
          <a:r>
            <a:rPr lang="hr-HR" sz="29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Možeš ti to i bolje. Ponovi sve još jednom.</a:t>
          </a:r>
          <a:endParaRPr lang="hr-HR" sz="2900" kern="1200" dirty="0"/>
        </a:p>
      </dsp:txBody>
      <dsp:txXfrm rot="10800000">
        <a:off x="2387785" y="0"/>
        <a:ext cx="7276090" cy="985996"/>
      </dsp:txXfrm>
    </dsp:sp>
    <dsp:sp modelId="{02C42E13-F9B6-41C8-BD16-89B18D97BCFF}">
      <dsp:nvSpPr>
        <dsp:cNvPr id="0" name=""/>
        <dsp:cNvSpPr/>
      </dsp:nvSpPr>
      <dsp:spPr>
        <a:xfrm>
          <a:off x="1648288" y="0"/>
          <a:ext cx="985996" cy="9859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92730-5771-45D2-9A5A-21DA5F7E3945}">
      <dsp:nvSpPr>
        <dsp:cNvPr id="0" name=""/>
        <dsp:cNvSpPr/>
      </dsp:nvSpPr>
      <dsp:spPr>
        <a:xfrm rot="10800000">
          <a:off x="2150701" y="0"/>
          <a:ext cx="7522589" cy="10236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03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0 - 4 točna</a:t>
          </a:r>
          <a:r>
            <a:rPr lang="hr-HR" sz="2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6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odgovora</a:t>
          </a:r>
          <a:r>
            <a:rPr lang="hr-HR" sz="2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– Uloži još više truda i vremena u ponavljanje nastavnih sadržaja. </a:t>
          </a:r>
          <a:endParaRPr lang="hr-HR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2406614" y="0"/>
        <a:ext cx="7266676" cy="1023654"/>
      </dsp:txXfrm>
    </dsp:sp>
    <dsp:sp modelId="{281A4262-89B0-4F5B-AC01-0B2A736B48C4}">
      <dsp:nvSpPr>
        <dsp:cNvPr id="0" name=""/>
        <dsp:cNvSpPr/>
      </dsp:nvSpPr>
      <dsp:spPr>
        <a:xfrm>
          <a:off x="1638874" y="0"/>
          <a:ext cx="1023654" cy="1023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931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66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924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48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119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524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730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00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350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2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689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4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D878E2C-AC18-4FEE-A8FB-4423DBC03353}"/>
              </a:ext>
            </a:extLst>
          </p:cNvPr>
          <p:cNvSpPr txBox="1">
            <a:spLocks/>
          </p:cNvSpPr>
          <p:nvPr/>
        </p:nvSpPr>
        <p:spPr>
          <a:xfrm>
            <a:off x="1289213" y="4053016"/>
            <a:ext cx="4629674" cy="20512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dirty="0"/>
              <a:t>ORGANIZACIJA POSLOVANJA PODUZEĆA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3" y="1161536"/>
            <a:ext cx="5243908" cy="39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POSEBNE VRSTE HOTELA </a:t>
            </a:r>
          </a:p>
          <a:p>
            <a:r>
              <a:rPr lang="hr-HR" sz="1800" i="1" u="sng" dirty="0">
                <a:solidFill>
                  <a:srgbClr val="7030A0"/>
                </a:solidFill>
              </a:rPr>
              <a:t>Roteli </a:t>
            </a:r>
            <a:r>
              <a:rPr lang="hr-HR" sz="1800" i="1" dirty="0">
                <a:solidFill>
                  <a:srgbClr val="7030A0"/>
                </a:solidFill>
              </a:rPr>
              <a:t>                                                          </a:t>
            </a:r>
            <a:r>
              <a:rPr lang="hr-HR" sz="1800" i="1" u="sng" dirty="0">
                <a:solidFill>
                  <a:srgbClr val="7030A0"/>
                </a:solidFill>
              </a:rPr>
              <a:t>Dogoteli</a:t>
            </a:r>
          </a:p>
          <a:p>
            <a:endParaRPr lang="en-US" sz="1800" i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2" y="3428999"/>
            <a:ext cx="3904735" cy="289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6" y="3428999"/>
            <a:ext cx="3991233" cy="2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POSEBNE VRSTE HOTELA </a:t>
            </a:r>
          </a:p>
          <a:p>
            <a:r>
              <a:rPr lang="hr-HR" sz="1800" i="1" u="sng" dirty="0">
                <a:solidFill>
                  <a:srgbClr val="7030A0"/>
                </a:solidFill>
              </a:rPr>
              <a:t>Biro-hoteli </a:t>
            </a:r>
            <a:r>
              <a:rPr lang="hr-HR" sz="1800" i="1" dirty="0">
                <a:solidFill>
                  <a:srgbClr val="7030A0"/>
                </a:solidFill>
              </a:rPr>
              <a:t>                                                 </a:t>
            </a:r>
            <a:r>
              <a:rPr lang="hr-HR" sz="1800" i="1" u="sng" dirty="0">
                <a:solidFill>
                  <a:srgbClr val="7030A0"/>
                </a:solidFill>
              </a:rPr>
              <a:t>Wellness hoteli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2" y="3225114"/>
            <a:ext cx="3718353" cy="336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89" y="3225114"/>
            <a:ext cx="4151870" cy="33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9706FDAA-4D8E-4007-81CC-134246259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4"/>
          <a:stretch/>
        </p:blipFill>
        <p:spPr>
          <a:xfrm>
            <a:off x="17867" y="691977"/>
            <a:ext cx="12371845" cy="616602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956518A-5A41-405D-83A8-3B76147907A4}"/>
              </a:ext>
            </a:extLst>
          </p:cNvPr>
          <p:cNvSpPr txBox="1"/>
          <p:nvPr/>
        </p:nvSpPr>
        <p:spPr>
          <a:xfrm>
            <a:off x="7569633" y="1904710"/>
            <a:ext cx="164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Mali hoteli vs. mega hoteli?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34E18A9-D357-4325-9004-B5CE4D80B266}"/>
              </a:ext>
            </a:extLst>
          </p:cNvPr>
          <p:cNvSpPr txBox="1"/>
          <p:nvPr/>
        </p:nvSpPr>
        <p:spPr>
          <a:xfrm>
            <a:off x="9025655" y="1735433"/>
            <a:ext cx="2100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Ekonomički hoteli vs. Luksuzni hoteli?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E6942F6-901B-413B-AFA9-ACECDB5B8E3B}"/>
              </a:ext>
            </a:extLst>
          </p:cNvPr>
          <p:cNvSpPr txBox="1"/>
          <p:nvPr/>
        </p:nvSpPr>
        <p:spPr>
          <a:xfrm>
            <a:off x="4614026" y="343854"/>
            <a:ext cx="295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Ponovimo...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C1831B4-D29D-4F22-80CC-3853C45F23A2}"/>
              </a:ext>
            </a:extLst>
          </p:cNvPr>
          <p:cNvSpPr txBox="1"/>
          <p:nvPr/>
        </p:nvSpPr>
        <p:spPr>
          <a:xfrm>
            <a:off x="2982103" y="1810390"/>
            <a:ext cx="208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Hoteli za odmor vs. poslovni hoteli?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F42A687-12BC-4430-9071-2538515400C9}"/>
              </a:ext>
            </a:extLst>
          </p:cNvPr>
          <p:cNvSpPr txBox="1"/>
          <p:nvPr/>
        </p:nvSpPr>
        <p:spPr>
          <a:xfrm>
            <a:off x="5137059" y="1950876"/>
            <a:ext cx="250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Akvateli vs. dogoteli?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55DE122C-3848-44BB-9AC4-52CCAAF96CF1}"/>
              </a:ext>
            </a:extLst>
          </p:cNvPr>
          <p:cNvSpPr/>
          <p:nvPr/>
        </p:nvSpPr>
        <p:spPr>
          <a:xfrm>
            <a:off x="560200" y="585216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15">
            <a:extLst>
              <a:ext uri="{FF2B5EF4-FFF2-40B4-BE49-F238E27FC236}">
                <a16:creationId xmlns:a16="http://schemas.microsoft.com/office/drawing/2014/main" id="{DE6942F6-901B-413B-AFA9-ACECDB5B8E3B}"/>
              </a:ext>
            </a:extLst>
          </p:cNvPr>
          <p:cNvSpPr txBox="1"/>
          <p:nvPr/>
        </p:nvSpPr>
        <p:spPr>
          <a:xfrm>
            <a:off x="948188" y="2367579"/>
            <a:ext cx="208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Obiteljski hoteli vs. hoteli kojima upravljaju vlasnici?</a:t>
            </a:r>
          </a:p>
        </p:txBody>
      </p:sp>
    </p:spTree>
    <p:extLst>
      <p:ext uri="{BB962C8B-B14F-4D97-AF65-F5344CB8AC3E}">
        <p14:creationId xmlns:p14="http://schemas.microsoft.com/office/powerpoint/2010/main" val="144670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Razgibajmo se... </a:t>
            </a:r>
            <a:r>
              <a:rPr lang="hr-HR" dirty="0">
                <a:sym typeface="Wingdings" pitchFamily="2" charset="2"/>
              </a:rPr>
              <a:t></a:t>
            </a:r>
            <a:br>
              <a:rPr lang="hr-HR" dirty="0">
                <a:sym typeface="Wingdings" pitchFamily="2" charset="2"/>
              </a:rPr>
            </a:br>
            <a:br>
              <a:rPr lang="hr-HR" dirty="0">
                <a:sym typeface="Wingdings" pitchFamily="2" charset="2"/>
              </a:rPr>
            </a:br>
            <a:r>
              <a:rPr lang="hr-HR" dirty="0">
                <a:solidFill>
                  <a:srgbClr val="00B050"/>
                </a:solidFill>
                <a:sym typeface="Wingdings" pitchFamily="2" charset="2"/>
              </a:rPr>
              <a:t>Točna TVRDNJA         </a:t>
            </a:r>
            <a:r>
              <a:rPr lang="hr-HR" dirty="0">
                <a:solidFill>
                  <a:srgbClr val="FF0000"/>
                </a:solidFill>
                <a:sym typeface="Wingdings" pitchFamily="2" charset="2"/>
              </a:rPr>
              <a:t>netočNA TVRDNJA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2654300"/>
            <a:ext cx="3608173" cy="32861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68" y="2656703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1. </a:t>
            </a:r>
            <a:r>
              <a:rPr lang="hr-HR" sz="2400" i="1" u="sng" dirty="0">
                <a:solidFill>
                  <a:schemeClr val="accent2">
                    <a:lumMod val="50000"/>
                  </a:schemeClr>
                </a:solidFill>
              </a:rPr>
              <a:t>Poslovni hoteli </a:t>
            </a:r>
            <a:r>
              <a:rPr lang="hr-HR" sz="2400" dirty="0"/>
              <a:t>nalaze se na                       </a:t>
            </a:r>
          </a:p>
          <a:p>
            <a:r>
              <a:rPr lang="hr-HR" sz="2400" dirty="0"/>
              <a:t>atraktivnim gradskim lokalitetima</a:t>
            </a:r>
          </a:p>
          <a:p>
            <a:r>
              <a:rPr lang="hr-HR" sz="2400" dirty="0"/>
              <a:t>te imaju dvorane za sastanke i</a:t>
            </a:r>
          </a:p>
          <a:p>
            <a:r>
              <a:rPr lang="hr-HR" sz="2400" dirty="0"/>
              <a:t>namijenjeni su poslovnim ljudima.</a:t>
            </a:r>
            <a:endParaRPr lang="en-US" sz="24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8" y="2419522"/>
            <a:ext cx="360817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Roteli</a:t>
            </a:r>
            <a:r>
              <a:rPr lang="hr-HR" dirty="0"/>
              <a:t> su ploveći hoteli,                       </a:t>
            </a:r>
          </a:p>
          <a:p>
            <a:r>
              <a:rPr lang="hr-HR" dirty="0"/>
              <a:t>odnosno brodovi namijenjeni </a:t>
            </a:r>
          </a:p>
          <a:p>
            <a:r>
              <a:rPr lang="hr-HR" dirty="0"/>
              <a:t>kružnim putovanjima.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6" y="2384854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7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3.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Neovisni hoteli </a:t>
            </a:r>
            <a:r>
              <a:rPr lang="hr-HR" dirty="0"/>
              <a:t>pripadaju</a:t>
            </a:r>
          </a:p>
          <a:p>
            <a:r>
              <a:rPr lang="hr-HR" dirty="0"/>
              <a:t>lancima hotela i njima </a:t>
            </a:r>
          </a:p>
          <a:p>
            <a:r>
              <a:rPr lang="hr-HR" dirty="0"/>
              <a:t>upravljaju vlasnici.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4" y="2273643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4.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Luksuzni hoteli </a:t>
            </a:r>
            <a:r>
              <a:rPr lang="hr-HR" dirty="0"/>
              <a:t>namijenjeni su                  </a:t>
            </a:r>
          </a:p>
          <a:p>
            <a:r>
              <a:rPr lang="hr-HR" dirty="0"/>
              <a:t>elitnim potrošačima više platežne </a:t>
            </a:r>
          </a:p>
          <a:p>
            <a:r>
              <a:rPr lang="hr-HR" dirty="0"/>
              <a:t>moći te imaju jedinstvenu</a:t>
            </a:r>
          </a:p>
          <a:p>
            <a:r>
              <a:rPr lang="hr-HR" dirty="0"/>
              <a:t>arhitekturu i ugođaj.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8" y="2345381"/>
            <a:ext cx="360817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5.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Hoteli srednje veličine                    </a:t>
            </a:r>
          </a:p>
          <a:p>
            <a:r>
              <a:rPr lang="hr-HR" dirty="0"/>
              <a:t>imaju 401-1500 soba.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59" y="2397211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5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6.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Hotel</a:t>
            </a:r>
            <a:r>
              <a:rPr lang="hr-HR" dirty="0"/>
              <a:t> je smještajni objekt u kojem                    </a:t>
            </a:r>
          </a:p>
          <a:p>
            <a:r>
              <a:rPr lang="hr-HR" dirty="0"/>
              <a:t>se usluge sještaja pružaju u određenom</a:t>
            </a:r>
          </a:p>
          <a:p>
            <a:r>
              <a:rPr lang="hr-HR" dirty="0"/>
              <a:t>broju soba, a pruža određene usluge,</a:t>
            </a:r>
          </a:p>
          <a:p>
            <a:r>
              <a:rPr lang="hr-HR" dirty="0"/>
              <a:t>uključivši room service, dnevno čišćenje </a:t>
            </a:r>
          </a:p>
          <a:p>
            <a:r>
              <a:rPr lang="hr-HR" dirty="0"/>
              <a:t>i pospremanje soba i prostorija za osobnu</a:t>
            </a:r>
          </a:p>
          <a:p>
            <a:r>
              <a:rPr lang="hr-HR" dirty="0"/>
              <a:t>higijenu te koji je kategoriziran prema opremi i</a:t>
            </a:r>
          </a:p>
          <a:p>
            <a:r>
              <a:rPr lang="hr-HR" dirty="0"/>
              <a:t>uslugama koje nudi, a njime upravljaju </a:t>
            </a:r>
          </a:p>
          <a:p>
            <a:r>
              <a:rPr lang="hr-HR" dirty="0"/>
              <a:t>isključivo vlasnici hotela.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6" y="2137719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 na kojoj se prikazuje pisalica, olovka, tiskanica&#10;&#10;Opis je automatski generiran">
            <a:extLst>
              <a:ext uri="{FF2B5EF4-FFF2-40B4-BE49-F238E27FC236}">
                <a16:creationId xmlns:a16="http://schemas.microsoft.com/office/drawing/2014/main" id="{4A9883F3-615E-4AC7-A1EB-2C3F8093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1B9C8-0443-4506-BBD6-3AF8DE46D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240B23-9319-4572-9C26-B1E4FFDB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hr-HR" sz="7200" dirty="0"/>
              <a:t>POJAM I TIPOVI HOTELA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AD154-05D4-4D1A-A2DF-B8BE97C9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hr-HR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C29FE-6D99-4083-90D8-9683EA5D4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slov 1">
            <a:extLst>
              <a:ext uri="{FF2B5EF4-FFF2-40B4-BE49-F238E27FC236}">
                <a16:creationId xmlns:a16="http://schemas.microsoft.com/office/drawing/2014/main" id="{7ECAA4FF-442B-4785-98D2-B206F80E8568}"/>
              </a:ext>
            </a:extLst>
          </p:cNvPr>
          <p:cNvSpPr txBox="1">
            <a:spLocks/>
          </p:cNvSpPr>
          <p:nvPr/>
        </p:nvSpPr>
        <p:spPr>
          <a:xfrm>
            <a:off x="329151" y="232524"/>
            <a:ext cx="2686424" cy="404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5151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7. Vlasnici sklapaju ugovor o franšizi                        </a:t>
            </a:r>
          </a:p>
          <a:p>
            <a:r>
              <a:rPr lang="hr-HR" dirty="0"/>
              <a:t>s određenim lancem hotela prema kojemu</a:t>
            </a:r>
          </a:p>
          <a:p>
            <a:r>
              <a:rPr lang="hr-HR" dirty="0"/>
              <a:t>vlasnik plaća proviziju u određenom postotku</a:t>
            </a:r>
          </a:p>
          <a:p>
            <a:r>
              <a:rPr lang="hr-HR" dirty="0"/>
              <a:t>od visine prihoda, lancu hotela za pravo </a:t>
            </a:r>
          </a:p>
          <a:p>
            <a:r>
              <a:rPr lang="hr-HR" dirty="0"/>
              <a:t>korištenja njihovog imena te su to </a:t>
            </a:r>
          </a:p>
          <a:p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hoteli koji posluju prema ugovoru o</a:t>
            </a:r>
          </a:p>
          <a:p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franšizi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36" y="2283598"/>
            <a:ext cx="360817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8.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Hoteli za odmor </a:t>
            </a:r>
            <a:r>
              <a:rPr lang="hr-HR" dirty="0"/>
              <a:t>smješteni su u                               </a:t>
            </a:r>
          </a:p>
          <a:p>
            <a:r>
              <a:rPr lang="hr-HR" dirty="0"/>
              <a:t>turističkim središtima, a osim osnovnih </a:t>
            </a:r>
          </a:p>
          <a:p>
            <a:r>
              <a:rPr lang="hr-HR" dirty="0"/>
              <a:t>nude i rekreacijske, športske, zabavne i</a:t>
            </a:r>
          </a:p>
          <a:p>
            <a:r>
              <a:rPr lang="hr-HR" dirty="0"/>
              <a:t>druge sadržaje. 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16" y="2370095"/>
            <a:ext cx="360817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9. </a:t>
            </a:r>
            <a:r>
              <a:rPr lang="hr-HR" u="sng" dirty="0">
                <a:solidFill>
                  <a:schemeClr val="accent2">
                    <a:lumMod val="50000"/>
                  </a:schemeClr>
                </a:solidFill>
              </a:rPr>
              <a:t>Ekonomični hoteli </a:t>
            </a:r>
            <a:r>
              <a:rPr lang="hr-HR" dirty="0"/>
              <a:t>nude                   </a:t>
            </a:r>
          </a:p>
          <a:p>
            <a:r>
              <a:rPr lang="hr-HR" dirty="0"/>
              <a:t>usluge srednje razine u kojima</a:t>
            </a:r>
          </a:p>
          <a:p>
            <a:r>
              <a:rPr lang="hr-HR" dirty="0"/>
              <a:t>se posebna pozornost</a:t>
            </a:r>
          </a:p>
          <a:p>
            <a:r>
              <a:rPr lang="hr-HR" dirty="0"/>
              <a:t>posvećuje detaljima.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4" y="2372497"/>
            <a:ext cx="3818237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10. Aerodromski hoteli namijenjeni                   </a:t>
            </a:r>
          </a:p>
          <a:p>
            <a:r>
              <a:rPr lang="hr-HR" dirty="0"/>
              <a:t>su gostima na proputovanju, a </a:t>
            </a:r>
          </a:p>
          <a:p>
            <a:r>
              <a:rPr lang="hr-HR" dirty="0"/>
              <a:t>smješteni su u blizini zračnih luka.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5" y="2320668"/>
            <a:ext cx="360817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80540B-E00F-41E7-BF29-3137EED5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bodovanje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D36C6FC-DA11-4EA1-8C42-FEB46A5D6B78}"/>
              </a:ext>
            </a:extLst>
          </p:cNvPr>
          <p:cNvSpPr/>
          <p:nvPr/>
        </p:nvSpPr>
        <p:spPr>
          <a:xfrm>
            <a:off x="565608" y="730577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1946DCA3-FF64-4A7F-A7AE-74A3C668D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473204"/>
              </p:ext>
            </p:extLst>
          </p:nvPr>
        </p:nvGraphicFramePr>
        <p:xfrm>
          <a:off x="160004" y="1753220"/>
          <a:ext cx="11312165" cy="98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C9BA4469-5F18-4D48-A4EE-04D8C7E26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441671"/>
              </p:ext>
            </p:extLst>
          </p:nvPr>
        </p:nvGraphicFramePr>
        <p:xfrm>
          <a:off x="710026" y="2884201"/>
          <a:ext cx="11312165" cy="98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jagram 12">
            <a:extLst>
              <a:ext uri="{FF2B5EF4-FFF2-40B4-BE49-F238E27FC236}">
                <a16:creationId xmlns:a16="http://schemas.microsoft.com/office/drawing/2014/main" id="{73B562CA-F33C-45A7-9F7D-829486C21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887991"/>
              </p:ext>
            </p:extLst>
          </p:nvPr>
        </p:nvGraphicFramePr>
        <p:xfrm>
          <a:off x="1294614" y="4048785"/>
          <a:ext cx="11312165" cy="98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DDD9BDAB-3A60-4BA4-88C2-B72E5228B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766578"/>
              </p:ext>
            </p:extLst>
          </p:nvPr>
        </p:nvGraphicFramePr>
        <p:xfrm>
          <a:off x="2067612" y="5213369"/>
          <a:ext cx="11312165" cy="10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1863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6F03FB-2D81-45FB-8D07-0A116B30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C107B1-C9BA-460E-B6C1-25E4384A8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301258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 </a:t>
            </a:r>
            <a:r>
              <a:rPr lang="hr-HR" sz="2400" dirty="0"/>
              <a:t>Potražite na internetu relativno nove (inovativne) tipove hotela: </a:t>
            </a:r>
            <a:r>
              <a:rPr lang="hr-HR" sz="2400" i="1" u="sng" dirty="0">
                <a:solidFill>
                  <a:schemeClr val="accent2">
                    <a:lumMod val="50000"/>
                  </a:schemeClr>
                </a:solidFill>
              </a:rPr>
              <a:t>kapsula hoteli i ledeni hoteli</a:t>
            </a:r>
            <a:r>
              <a:rPr lang="hr-HR" sz="2400" dirty="0"/>
              <a:t> te zapiši nekoliko obilježja tih hotela.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F345732-4F1B-4AE9-B692-D1501F0C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70" y="1449320"/>
            <a:ext cx="4915451" cy="444848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F2BFA71-0123-4703-B7AD-502FFFC500E4}"/>
              </a:ext>
            </a:extLst>
          </p:cNvPr>
          <p:cNvSpPr/>
          <p:nvPr/>
        </p:nvSpPr>
        <p:spPr>
          <a:xfrm>
            <a:off x="565608" y="730577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6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F1ADA0-9599-4C7D-8B70-4E40F1A9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za 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A680E-FF08-46BC-A1A9-2072C36B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99" y="2261763"/>
            <a:ext cx="10627402" cy="4023360"/>
          </a:xfrm>
        </p:spPr>
        <p:txBody>
          <a:bodyPr>
            <a:normAutofit/>
          </a:bodyPr>
          <a:lstStyle/>
          <a:p>
            <a:pPr algn="ctr"/>
            <a:r>
              <a:rPr lang="hr-HR" sz="2600" dirty="0"/>
              <a:t>Kako ste zadovoljni usvajanjem nastavnog sadržaja na današnjem satu?</a:t>
            </a:r>
          </a:p>
          <a:p>
            <a:pPr algn="ctr"/>
            <a:endParaRPr lang="hr-HR" sz="3600" dirty="0"/>
          </a:p>
          <a:p>
            <a:pPr algn="ctr"/>
            <a:endParaRPr lang="hr-HR" sz="36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363DB04-A56A-4622-BA8C-7BA2EEC5A682}"/>
              </a:ext>
            </a:extLst>
          </p:cNvPr>
          <p:cNvSpPr/>
          <p:nvPr/>
        </p:nvSpPr>
        <p:spPr>
          <a:xfrm>
            <a:off x="1518649" y="3335307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b="1" dirty="0"/>
              <a:t>Zadovoljan sam!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5D610C76-6336-4C85-B9AB-1F831E98320C}"/>
              </a:ext>
            </a:extLst>
          </p:cNvPr>
          <p:cNvSpPr/>
          <p:nvPr/>
        </p:nvSpPr>
        <p:spPr>
          <a:xfrm>
            <a:off x="6436294" y="3345675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b="1" dirty="0"/>
              <a:t>Nisam zadovoljan!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D89DF05-A262-440C-BA12-CD765CE87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23" y="4403638"/>
            <a:ext cx="2106890" cy="2106890"/>
          </a:xfrm>
          <a:prstGeom prst="rect">
            <a:avLst/>
          </a:prstGeom>
        </p:spPr>
      </p:pic>
      <p:pic>
        <p:nvPicPr>
          <p:cNvPr id="13" name="Slika 12" descr="Slika na kojoj se prikazuje lopta, crtež&#10;&#10;Opis je automatski generiran">
            <a:extLst>
              <a:ext uri="{FF2B5EF4-FFF2-40B4-BE49-F238E27FC236}">
                <a16:creationId xmlns:a16="http://schemas.microsoft.com/office/drawing/2014/main" id="{AB4EFA93-EE30-4776-994A-BDD912DB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04" y="4171360"/>
            <a:ext cx="2686639" cy="2686639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7796A7C-6758-4D61-8367-AEDB0039F3B4}"/>
              </a:ext>
            </a:extLst>
          </p:cNvPr>
          <p:cNvSpPr/>
          <p:nvPr/>
        </p:nvSpPr>
        <p:spPr>
          <a:xfrm>
            <a:off x="565608" y="730577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50" y="4272808"/>
            <a:ext cx="2836545" cy="23685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85" y="4422013"/>
            <a:ext cx="3086100" cy="20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40E401-1852-4E4F-80DE-01259EEA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2351988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it-IT" sz="2600" i="1" dirty="0">
                <a:effectLst/>
                <a:latin typeface="arial" panose="020B0604020202020204" pitchFamily="34" charset="0"/>
              </a:rPr>
              <a:t>„</a:t>
            </a:r>
            <a:r>
              <a:rPr lang="hr-HR" sz="2600" i="1" dirty="0">
                <a:effectLst/>
                <a:latin typeface="arial" panose="020B0604020202020204" pitchFamily="34" charset="0"/>
              </a:rPr>
              <a:t>Budite zahvalni na onome što imate jer ćete na kraju imati više</a:t>
            </a:r>
            <a:r>
              <a:rPr lang="it-IT" sz="2600" i="1" dirty="0">
                <a:effectLst/>
                <a:latin typeface="arial" panose="020B0604020202020204" pitchFamily="34" charset="0"/>
              </a:rPr>
              <a:t>.“</a:t>
            </a:r>
            <a:endParaRPr lang="hr-HR" sz="2600" i="1" dirty="0">
              <a:latin typeface="arial" panose="020B0604020202020204" pitchFamily="34" charset="0"/>
            </a:endParaRPr>
          </a:p>
          <a:p>
            <a:pPr algn="ctr"/>
            <a:r>
              <a:rPr lang="hr-HR" sz="2600" dirty="0">
                <a:latin typeface="arial" panose="020B0604020202020204" pitchFamily="34" charset="0"/>
              </a:rPr>
              <a:t>                                                              Oprah Winfrey</a:t>
            </a:r>
          </a:p>
          <a:p>
            <a:pPr algn="ctr"/>
            <a:endParaRPr lang="hr-HR" sz="2600" dirty="0">
              <a:latin typeface="arial" panose="020B0604020202020204" pitchFamily="34" charset="0"/>
            </a:endParaRPr>
          </a:p>
          <a:p>
            <a:pPr algn="ctr"/>
            <a:endParaRPr lang="hr-HR" sz="2600" dirty="0">
              <a:latin typeface="arial" panose="020B0604020202020204" pitchFamily="34" charset="0"/>
            </a:endParaRPr>
          </a:p>
          <a:p>
            <a:pPr algn="ctr"/>
            <a:endParaRPr lang="hr-HR" sz="2600" dirty="0">
              <a:latin typeface="arial" panose="020B0604020202020204" pitchFamily="34" charset="0"/>
            </a:endParaRPr>
          </a:p>
          <a:p>
            <a:pPr algn="ctr"/>
            <a:endParaRPr lang="hr-HR" sz="2600" dirty="0">
              <a:latin typeface="arial" panose="020B0604020202020204" pitchFamily="34" charset="0"/>
            </a:endParaRPr>
          </a:p>
          <a:p>
            <a:pPr algn="r"/>
            <a:r>
              <a:rPr lang="hr-HR" sz="1600" dirty="0">
                <a:latin typeface="arial" panose="020B0604020202020204" pitchFamily="34" charset="0"/>
              </a:rPr>
              <a:t>Izradila: Helena </a:t>
            </a:r>
            <a:r>
              <a:rPr lang="hr-HR" sz="1600" dirty="0" err="1">
                <a:latin typeface="arial" panose="020B0604020202020204" pitchFamily="34" charset="0"/>
              </a:rPr>
              <a:t>Jošt</a:t>
            </a:r>
            <a:r>
              <a:rPr lang="hr-HR" sz="1600" dirty="0">
                <a:latin typeface="arial" panose="020B0604020202020204" pitchFamily="34" charset="0"/>
              </a:rPr>
              <a:t>, </a:t>
            </a:r>
            <a:r>
              <a:rPr lang="hr-HR" sz="1600" dirty="0" err="1">
                <a:latin typeface="arial" panose="020B0604020202020204" pitchFamily="34" charset="0"/>
              </a:rPr>
              <a:t>mag.oec</a:t>
            </a:r>
            <a:r>
              <a:rPr lang="hr-HR" sz="1600" dirty="0">
                <a:latin typeface="arial" panose="020B0604020202020204" pitchFamily="34" charset="0"/>
              </a:rPr>
              <a:t>.</a:t>
            </a:r>
            <a:endParaRPr lang="hr-HR" sz="16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CAB0BAF-0F74-49C7-B019-DDF68F1C2C1A}"/>
              </a:ext>
            </a:extLst>
          </p:cNvPr>
          <p:cNvSpPr/>
          <p:nvPr/>
        </p:nvSpPr>
        <p:spPr>
          <a:xfrm>
            <a:off x="565608" y="730577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id="{EE222BC6-9A00-4116-8611-FC4554DC9AA4}"/>
              </a:ext>
            </a:extLst>
          </p:cNvPr>
          <p:cNvSpPr/>
          <p:nvPr/>
        </p:nvSpPr>
        <p:spPr>
          <a:xfrm>
            <a:off x="-2026763" y="-1819090"/>
            <a:ext cx="4053526" cy="41687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Poveznik 6">
            <a:extLst>
              <a:ext uri="{FF2B5EF4-FFF2-40B4-BE49-F238E27FC236}">
                <a16:creationId xmlns:a16="http://schemas.microsoft.com/office/drawing/2014/main" id="{7319BA00-0F4E-4DD3-B0B1-15A42F38DAD7}"/>
              </a:ext>
            </a:extLst>
          </p:cNvPr>
          <p:cNvSpPr/>
          <p:nvPr/>
        </p:nvSpPr>
        <p:spPr>
          <a:xfrm>
            <a:off x="-1172318" y="5103576"/>
            <a:ext cx="4053526" cy="4168721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Poveznik 8">
            <a:extLst>
              <a:ext uri="{FF2B5EF4-FFF2-40B4-BE49-F238E27FC236}">
                <a16:creationId xmlns:a16="http://schemas.microsoft.com/office/drawing/2014/main" id="{283B714F-DC56-44AE-B5AE-DC7485ADDAC2}"/>
              </a:ext>
            </a:extLst>
          </p:cNvPr>
          <p:cNvSpPr/>
          <p:nvPr/>
        </p:nvSpPr>
        <p:spPr>
          <a:xfrm>
            <a:off x="-2935719" y="1344639"/>
            <a:ext cx="4053526" cy="4168721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1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F37B-FE23-41F1-956E-929644D06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2000" dirty="0"/>
              <a:t> smještajni objekt u kojem se </a:t>
            </a:r>
            <a:r>
              <a:rPr lang="hr-HR" sz="2000" b="1" u="sng" dirty="0"/>
              <a:t>usluge</a:t>
            </a:r>
          </a:p>
          <a:p>
            <a:pPr marL="0" indent="0">
              <a:buNone/>
            </a:pPr>
            <a:r>
              <a:rPr lang="hr-HR" sz="2000" b="1" u="sng" dirty="0"/>
              <a:t>smještaja</a:t>
            </a:r>
            <a:r>
              <a:rPr lang="hr-HR" sz="2000" dirty="0"/>
              <a:t> pružaju u određenom broju</a:t>
            </a:r>
          </a:p>
          <a:p>
            <a:pPr marL="0" indent="0">
              <a:buNone/>
            </a:pPr>
            <a:r>
              <a:rPr lang="hr-HR" sz="2000" dirty="0"/>
              <a:t>soba, koji pruža određene usluge,</a:t>
            </a:r>
          </a:p>
          <a:p>
            <a:pPr marL="0" indent="0">
              <a:buNone/>
            </a:pPr>
            <a:r>
              <a:rPr lang="hr-HR" sz="2000" dirty="0"/>
              <a:t>uključivši </a:t>
            </a:r>
            <a:r>
              <a:rPr lang="hr-HR" sz="2000" b="1" u="sng" dirty="0"/>
              <a:t>posluživanje u sobama</a:t>
            </a:r>
            <a:r>
              <a:rPr lang="hr-HR" sz="2000" dirty="0"/>
              <a:t>, </a:t>
            </a:r>
            <a:r>
              <a:rPr lang="hr-HR" sz="2000" b="1" u="sng" dirty="0"/>
              <a:t>dnevno</a:t>
            </a:r>
          </a:p>
          <a:p>
            <a:pPr marL="0" indent="0">
              <a:buNone/>
            </a:pPr>
            <a:r>
              <a:rPr lang="hr-HR" sz="2000" b="1" u="sng" dirty="0"/>
              <a:t>čišćenje i pospremanje soba i prostorija</a:t>
            </a:r>
          </a:p>
          <a:p>
            <a:pPr marL="0" indent="0">
              <a:buNone/>
            </a:pPr>
            <a:r>
              <a:rPr lang="hr-HR" sz="2000" b="1" u="sng" dirty="0"/>
              <a:t>za osobnu higijenu gostiju</a:t>
            </a:r>
            <a:r>
              <a:rPr lang="hr-HR" sz="2000" dirty="0"/>
              <a:t>, koji je 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70C0"/>
                </a:solidFill>
              </a:rPr>
              <a:t>kategoriziran prema opremi i uslugama </a:t>
            </a:r>
          </a:p>
          <a:p>
            <a:pPr marL="0" indent="0">
              <a:buNone/>
            </a:pPr>
            <a:r>
              <a:rPr lang="hr-HR" sz="2000" dirty="0"/>
              <a:t>koje nudi te kojim upravlja </a:t>
            </a:r>
            <a:r>
              <a:rPr lang="hr-HR" sz="2000" u="sng" dirty="0"/>
              <a:t>jedinstveni </a:t>
            </a:r>
          </a:p>
          <a:p>
            <a:pPr marL="0" indent="0">
              <a:buNone/>
            </a:pPr>
            <a:r>
              <a:rPr lang="hr-HR" sz="2000" u="sng" dirty="0"/>
              <a:t>menadžment</a:t>
            </a:r>
            <a:r>
              <a:rPr lang="hr-HR" sz="2000" dirty="0"/>
              <a:t>. 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6DB3DF2-372E-42E2-86DE-C66FBB99ECC7}"/>
              </a:ext>
            </a:extLst>
          </p:cNvPr>
          <p:cNvSpPr txBox="1">
            <a:spLocks/>
          </p:cNvSpPr>
          <p:nvPr/>
        </p:nvSpPr>
        <p:spPr>
          <a:xfrm>
            <a:off x="854445" y="54864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HOTEL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74E34AD-556B-4CDE-8A78-784DC4D6CC5F}"/>
              </a:ext>
            </a:extLst>
          </p:cNvPr>
          <p:cNvSpPr/>
          <p:nvPr/>
        </p:nvSpPr>
        <p:spPr>
          <a:xfrm>
            <a:off x="565608" y="730577"/>
            <a:ext cx="288837" cy="12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95" y="1335212"/>
            <a:ext cx="5029200" cy="45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70C0"/>
                </a:solidFill>
              </a:rPr>
              <a:t>Tipovi hotela prema 5 kriterija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/>
              <a:t>1</a:t>
            </a:r>
            <a:r>
              <a:rPr lang="hr-HR" dirty="0"/>
              <a:t> Hoteli s obzirom na odnos </a:t>
            </a:r>
            <a:r>
              <a:rPr lang="hr-HR" u="sng" dirty="0">
                <a:solidFill>
                  <a:srgbClr val="00B050"/>
                </a:solidFill>
              </a:rPr>
              <a:t>vlasništva</a:t>
            </a:r>
            <a:r>
              <a:rPr lang="hr-HR" dirty="0"/>
              <a:t> i </a:t>
            </a:r>
            <a:r>
              <a:rPr lang="hr-HR" u="sng" dirty="0">
                <a:solidFill>
                  <a:srgbClr val="FFC000"/>
                </a:solidFill>
              </a:rPr>
              <a:t>menadžmeta</a:t>
            </a:r>
            <a:r>
              <a:rPr lang="hr-HR" u="sng" dirty="0"/>
              <a:t> </a:t>
            </a:r>
          </a:p>
          <a:p>
            <a:endParaRPr lang="hr-HR" u="sng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vlasnici su obitelji – </a:t>
            </a:r>
            <a:r>
              <a:rPr lang="hr-HR" b="1" i="1" dirty="0"/>
              <a:t>OBITELJSKI HOTELI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zaposlenici koji nisu obitelj – </a:t>
            </a:r>
            <a:r>
              <a:rPr lang="hr-HR" b="1" dirty="0"/>
              <a:t>HOTELI KOJIMA UPRAVLJAJU VLASNICI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menadžeri upravljaju hotelima – </a:t>
            </a:r>
            <a:r>
              <a:rPr lang="hr-HR" b="1" dirty="0"/>
              <a:t>NEOVISNI HOTELI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HOTELI KOJI POSLUJU PREMA </a:t>
            </a:r>
            <a:r>
              <a:rPr lang="hr-HR" b="1" u="sng" dirty="0"/>
              <a:t>UGOVORU O FRANŠIZI</a:t>
            </a:r>
            <a:r>
              <a:rPr lang="hr-HR" dirty="0"/>
              <a:t> - </a:t>
            </a:r>
            <a:r>
              <a:rPr lang="hr-HR" i="1" dirty="0">
                <a:solidFill>
                  <a:srgbClr val="FF0000"/>
                </a:solidFill>
              </a:rPr>
              <a:t>Hilton hoteli</a:t>
            </a:r>
            <a:endParaRPr lang="hr-HR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r-HR" dirty="0"/>
              <a:t> HOTELI KOJI POSLUJU PREMA </a:t>
            </a:r>
            <a:r>
              <a:rPr lang="hr-HR" b="1" u="sng" dirty="0"/>
              <a:t>UGOVORU O MENADŽMETU</a:t>
            </a:r>
            <a:r>
              <a:rPr lang="hr-HR" dirty="0"/>
              <a:t> – </a:t>
            </a:r>
            <a:r>
              <a:rPr lang="hr-HR" i="1" dirty="0">
                <a:solidFill>
                  <a:srgbClr val="FF0000"/>
                </a:solidFill>
              </a:rPr>
              <a:t>Milenium</a:t>
            </a:r>
            <a:endParaRPr lang="hr-HR" b="1" i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8" y="827903"/>
            <a:ext cx="2739081" cy="5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INDIVIDUALAN RAD – RADNI LISTIĆ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TIPOVIMA HOTELA S OBZIROM NA RAZINU USLUGE:</a:t>
            </a:r>
          </a:p>
          <a:p>
            <a:r>
              <a:rPr lang="hr-HR" sz="1800" i="1" u="sng" dirty="0"/>
              <a:t>Hoteli srednje klase </a:t>
            </a:r>
          </a:p>
          <a:p>
            <a:r>
              <a:rPr lang="hr-HR" sz="1800" i="1" u="sng" dirty="0"/>
              <a:t>                                                                     </a:t>
            </a:r>
          </a:p>
          <a:p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usluge srednje razine</a:t>
            </a:r>
          </a:p>
          <a:p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posebna pozornost  na detaljima</a:t>
            </a:r>
          </a:p>
          <a:p>
            <a:endParaRPr lang="hr-HR" sz="1800" i="1" u="sng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6" y="3188042"/>
            <a:ext cx="5016842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 dirty="0">
                <a:solidFill>
                  <a:schemeClr val="accent2">
                    <a:lumMod val="50000"/>
                  </a:schemeClr>
                </a:solidFill>
              </a:rPr>
              <a:t>TIPOVIMA HOTELA S OBZIROM NA RAZINU USLUGE:</a:t>
            </a:r>
            <a:endParaRPr lang="hr-HR" sz="1800" i="1" u="sng" dirty="0"/>
          </a:p>
          <a:p>
            <a:r>
              <a:rPr lang="hr-HR" sz="1800" i="1" u="sng" dirty="0"/>
              <a:t>Luksuzni hoteli    </a:t>
            </a:r>
          </a:p>
          <a:p>
            <a:r>
              <a:rPr lang="hr-HR" sz="1800" i="1" u="sng" dirty="0"/>
              <a:t>                                                   </a:t>
            </a:r>
          </a:p>
          <a:p>
            <a:endParaRPr lang="hr-HR" sz="1800" i="1" u="sng" dirty="0"/>
          </a:p>
          <a:p>
            <a:r>
              <a:rPr lang="hr-HR" sz="2400" i="1" u="sng" dirty="0"/>
              <a:t>           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hr-HR" sz="2400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elitniji potrošači</a:t>
            </a:r>
          </a:p>
          <a:p>
            <a:r>
              <a:rPr lang="hr-HR" sz="2400" i="1" u="sng" dirty="0"/>
              <a:t>           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 jedinstvena arhitektura</a:t>
            </a:r>
            <a:endParaRPr lang="hr-HR" sz="2400" i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i="1" u="sng" dirty="0"/>
              <a:t>ugođaj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 jedinstveni ugođaj</a:t>
            </a:r>
            <a:r>
              <a:rPr lang="hr-HR" sz="2400" i="1" u="sng" dirty="0"/>
              <a:t>                                                    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6" y="3286897"/>
            <a:ext cx="5609966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2">
                    <a:lumMod val="50000"/>
                  </a:schemeClr>
                </a:solidFill>
              </a:rPr>
              <a:t>TIPOVIMA HOTELA S OBZIROM NA RAZINU USLUGE:</a:t>
            </a:r>
            <a:endParaRPr lang="hr-HR" sz="1800" i="1" u="sng" dirty="0"/>
          </a:p>
          <a:p>
            <a:pPr marL="0" indent="0">
              <a:buNone/>
            </a:pPr>
            <a:r>
              <a:rPr lang="hr-HR" sz="1800" i="1" u="sng" dirty="0"/>
              <a:t>Ekonomični hoteli</a:t>
            </a:r>
          </a:p>
          <a:p>
            <a:pPr marL="0" indent="0">
              <a:buNone/>
            </a:pPr>
            <a:r>
              <a:rPr lang="hr-HR" sz="1800" i="1" u="sng" dirty="0"/>
              <a:t> </a:t>
            </a:r>
          </a:p>
          <a:p>
            <a:pPr marL="0" indent="0">
              <a:buNone/>
            </a:pPr>
            <a:r>
              <a:rPr lang="hr-HR" sz="1800" i="1" u="sng" dirty="0"/>
              <a:t>                            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 skromni hoteli</a:t>
            </a:r>
          </a:p>
          <a:p>
            <a:pPr marL="0" indent="0">
              <a:buNone/>
            </a:pPr>
            <a:r>
              <a:rPr lang="hr-HR" sz="1800" i="1" u="sng" dirty="0"/>
              <a:t>                            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 osnovne usluge</a:t>
            </a:r>
          </a:p>
          <a:p>
            <a:pPr marL="0" indent="0">
              <a:buNone/>
            </a:pPr>
            <a:r>
              <a:rPr lang="hr-HR" sz="1800" i="1" u="sng" dirty="0"/>
              <a:t>                                                                                    </a:t>
            </a:r>
            <a:r>
              <a:rPr lang="hr-HR" sz="1800" i="1" u="sng" dirty="0">
                <a:solidFill>
                  <a:schemeClr val="accent2">
                    <a:lumMod val="50000"/>
                  </a:schemeClr>
                </a:solidFill>
              </a:rPr>
              <a:t>- izvan gradskih središta</a:t>
            </a:r>
          </a:p>
          <a:p>
            <a:pPr marL="0" indent="0">
              <a:buNone/>
            </a:pPr>
            <a:endParaRPr lang="hr-HR" sz="1800" i="1" u="sng" dirty="0"/>
          </a:p>
          <a:p>
            <a:pPr marL="0" indent="0">
              <a:buNone/>
            </a:pPr>
            <a:endParaRPr lang="hr-HR" sz="1800" i="1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3175685"/>
            <a:ext cx="5375189" cy="32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INDIVIDUALAN RAD – RADNI LISTIĆ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POSEBNE VRSTE HOTELA </a:t>
            </a:r>
          </a:p>
          <a:p>
            <a:r>
              <a:rPr lang="hr-HR" sz="1800" i="1" u="sng" dirty="0">
                <a:solidFill>
                  <a:srgbClr val="7030A0"/>
                </a:solidFill>
              </a:rPr>
              <a:t>Kasino hoteli </a:t>
            </a:r>
            <a:r>
              <a:rPr lang="hr-HR" sz="1800" i="1" dirty="0">
                <a:solidFill>
                  <a:srgbClr val="7030A0"/>
                </a:solidFill>
              </a:rPr>
              <a:t>                                          </a:t>
            </a:r>
            <a:r>
              <a:rPr lang="hr-HR" sz="1800" i="1" u="sng" dirty="0">
                <a:solidFill>
                  <a:srgbClr val="7030A0"/>
                </a:solidFill>
              </a:rPr>
              <a:t>Akvareli (boteli)</a:t>
            </a:r>
            <a:endParaRPr lang="en-US" sz="1800" i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3" y="3175686"/>
            <a:ext cx="3756453" cy="299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8" y="3175686"/>
            <a:ext cx="3842951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POSEBNE VRSTE HOTELA </a:t>
            </a:r>
          </a:p>
          <a:p>
            <a:r>
              <a:rPr lang="hr-HR" sz="1800" i="1" u="sng" dirty="0">
                <a:solidFill>
                  <a:srgbClr val="7030A0"/>
                </a:solidFill>
              </a:rPr>
              <a:t>Aerodromski hoteli </a:t>
            </a:r>
            <a:r>
              <a:rPr lang="hr-HR" sz="1800" i="1" dirty="0">
                <a:solidFill>
                  <a:srgbClr val="7030A0"/>
                </a:solidFill>
              </a:rPr>
              <a:t>                                           </a:t>
            </a:r>
            <a:r>
              <a:rPr lang="hr-HR" sz="1800" i="1" u="sng" dirty="0">
                <a:solidFill>
                  <a:srgbClr val="7030A0"/>
                </a:solidFill>
              </a:rPr>
              <a:t>Lječilišni hoteli   </a:t>
            </a:r>
            <a:endParaRPr lang="en-US" sz="1800" i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5" y="3262185"/>
            <a:ext cx="4374292" cy="291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59" y="3262185"/>
            <a:ext cx="4658498" cy="29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lena">
      <a:majorFont>
        <a:latin typeface="Tw Cen MT Condensed"/>
        <a:ea typeface=""/>
        <a:cs typeface=""/>
      </a:majorFont>
      <a:minorFont>
        <a:latin typeface="Arial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636</Words>
  <Application>Microsoft Office PowerPoint</Application>
  <PresentationFormat>Široki zaslon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6" baseType="lpstr">
      <vt:lpstr>Arial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prezentacija</vt:lpstr>
      <vt:lpstr>POJAM I TIPOVI HOTELA </vt:lpstr>
      <vt:lpstr>PowerPoint prezentacija</vt:lpstr>
      <vt:lpstr>Tipovi hotela prema 5 kriterija</vt:lpstr>
      <vt:lpstr>INDIVIDUALAN RAD – RADNI LISTIĆ 1 </vt:lpstr>
      <vt:lpstr>PowerPoint prezentacija</vt:lpstr>
      <vt:lpstr>PowerPoint prezentacija</vt:lpstr>
      <vt:lpstr>INDIVIDUALAN RAD – RADNI LISTIĆ 2</vt:lpstr>
      <vt:lpstr>PowerPoint prezentacija</vt:lpstr>
      <vt:lpstr>PowerPoint prezentacija</vt:lpstr>
      <vt:lpstr>PowerPoint prezentacija</vt:lpstr>
      <vt:lpstr>PowerPoint prezentacija</vt:lpstr>
      <vt:lpstr>Razgibajmo se...   Točna TVRDNJA         netočNA TVRDNJA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bodovanje</vt:lpstr>
      <vt:lpstr>Domaća zadaća</vt:lpstr>
      <vt:lpstr>Pitanje za kraj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Elena David</dc:creator>
  <cp:lastModifiedBy>korisnik</cp:lastModifiedBy>
  <cp:revision>80</cp:revision>
  <cp:lastPrinted>2021-02-09T06:02:26Z</cp:lastPrinted>
  <dcterms:created xsi:type="dcterms:W3CDTF">2021-02-07T15:41:10Z</dcterms:created>
  <dcterms:modified xsi:type="dcterms:W3CDTF">2024-09-30T09:07:15Z</dcterms:modified>
</cp:coreProperties>
</file>